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Geis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6EB"/>
    <a:srgbClr val="E0F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36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401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sv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50485" y="349567"/>
            <a:ext cx="5809129" cy="5809129"/>
          </a:xfrm>
          <a:prstGeom prst="rect">
            <a:avLst/>
          </a:prstGeom>
        </p:spPr>
      </p:pic>
      <p:sp>
        <p:nvSpPr>
          <p:cNvPr id="3" name="Text 0"/>
          <p:cNvSpPr/>
          <p:nvPr/>
        </p:nvSpPr>
        <p:spPr>
          <a:xfrm>
            <a:off x="2547580" y="6004167"/>
            <a:ext cx="9535239" cy="957368"/>
          </a:xfrm>
          <a:prstGeom prst="rect">
            <a:avLst/>
          </a:prstGeom>
          <a:noFill/>
          <a:ln/>
        </p:spPr>
        <p:txBody>
          <a:bodyPr wrap="none" lIns="0" tIns="0" rIns="0" bIns="0" rtlCol="0" anchor="t"/>
          <a:lstStyle/>
          <a:p>
            <a:pPr marL="0" indent="0" algn="ctr">
              <a:lnSpc>
                <a:spcPts val="9350"/>
              </a:lnSpc>
              <a:buNone/>
            </a:pPr>
            <a:r>
              <a:rPr lang="en-US" sz="8000" b="1" dirty="0">
                <a:solidFill>
                  <a:srgbClr val="006747"/>
                </a:solidFill>
                <a:latin typeface="Noto Serif SC Bold" pitchFamily="34" charset="0"/>
                <a:ea typeface="Noto Serif SC Bold" pitchFamily="34" charset="-122"/>
                <a:cs typeface="Noto Serif SC Bold" pitchFamily="34" charset="-120"/>
              </a:rPr>
              <a:t>Her Ride</a:t>
            </a:r>
            <a:endParaRPr lang="en-US" sz="8000" dirty="0"/>
          </a:p>
        </p:txBody>
      </p:sp>
      <p:sp>
        <p:nvSpPr>
          <p:cNvPr id="4" name="Text 1"/>
          <p:cNvSpPr/>
          <p:nvPr/>
        </p:nvSpPr>
        <p:spPr>
          <a:xfrm>
            <a:off x="5891986" y="7040095"/>
            <a:ext cx="2846308" cy="317897"/>
          </a:xfrm>
          <a:prstGeom prst="rect">
            <a:avLst/>
          </a:prstGeom>
          <a:noFill/>
          <a:ln/>
        </p:spPr>
        <p:txBody>
          <a:bodyPr wrap="none" lIns="0" tIns="0" rIns="0" bIns="0" rtlCol="0" anchor="t"/>
          <a:lstStyle/>
          <a:p>
            <a:pPr marL="0" indent="0" algn="ctr">
              <a:lnSpc>
                <a:spcPts val="2500"/>
              </a:lnSpc>
              <a:buNone/>
            </a:pPr>
            <a:r>
              <a:rPr lang="en-US" sz="2400" b="1" dirty="0">
                <a:solidFill>
                  <a:srgbClr val="006747"/>
                </a:solidFill>
                <a:latin typeface="Noto Serif SC Bold" pitchFamily="34" charset="0"/>
                <a:ea typeface="Noto Serif SC Bold" pitchFamily="34" charset="-122"/>
                <a:cs typeface="Noto Serif SC Bold" pitchFamily="34" charset="-120"/>
              </a:rPr>
              <a:t>For woman by woman</a:t>
            </a:r>
            <a:endParaRPr lang="en-US" sz="2400" dirty="0"/>
          </a:p>
        </p:txBody>
      </p:sp>
      <p:sp>
        <p:nvSpPr>
          <p:cNvPr id="5" name="Text 2"/>
          <p:cNvSpPr/>
          <p:nvPr/>
        </p:nvSpPr>
        <p:spPr>
          <a:xfrm>
            <a:off x="5629037" y="7433429"/>
            <a:ext cx="3372326" cy="198596"/>
          </a:xfrm>
          <a:prstGeom prst="rect">
            <a:avLst/>
          </a:prstGeom>
          <a:noFill/>
          <a:ln/>
        </p:spPr>
        <p:txBody>
          <a:bodyPr wrap="none" lIns="0" tIns="0" rIns="0" bIns="0" rtlCol="0" anchor="t"/>
          <a:lstStyle/>
          <a:p>
            <a:pPr marL="0" indent="0" algn="ctr">
              <a:lnSpc>
                <a:spcPts val="1550"/>
              </a:lnSpc>
              <a:buNone/>
            </a:pPr>
            <a:r>
              <a:rPr lang="en-US" sz="1250" b="1" dirty="0">
                <a:solidFill>
                  <a:srgbClr val="006747"/>
                </a:solidFill>
                <a:latin typeface="Noto Serif SC Bold" pitchFamily="34" charset="0"/>
                <a:ea typeface="Noto Serif SC Bold" pitchFamily="34" charset="-122"/>
                <a:cs typeface="Noto Serif SC Bold" pitchFamily="34" charset="-120"/>
              </a:rPr>
              <a:t>Capstone project (Product Fundamentals)</a:t>
            </a:r>
            <a:endParaRPr lang="en-US" sz="1250" dirty="0"/>
          </a:p>
        </p:txBody>
      </p:sp>
      <p:sp>
        <p:nvSpPr>
          <p:cNvPr id="6" name="Text 3"/>
          <p:cNvSpPr/>
          <p:nvPr/>
        </p:nvSpPr>
        <p:spPr>
          <a:xfrm>
            <a:off x="6520577" y="7682865"/>
            <a:ext cx="1589127" cy="198596"/>
          </a:xfrm>
          <a:prstGeom prst="rect">
            <a:avLst/>
          </a:prstGeom>
          <a:noFill/>
          <a:ln/>
        </p:spPr>
        <p:txBody>
          <a:bodyPr wrap="none" lIns="0" tIns="0" rIns="0" bIns="0" rtlCol="0" anchor="t"/>
          <a:lstStyle/>
          <a:p>
            <a:pPr marL="0" indent="0" algn="ctr">
              <a:lnSpc>
                <a:spcPts val="1550"/>
              </a:lnSpc>
              <a:buNone/>
            </a:pPr>
            <a:r>
              <a:rPr lang="en-US" sz="1250" b="1" dirty="0">
                <a:solidFill>
                  <a:srgbClr val="006747"/>
                </a:solidFill>
                <a:latin typeface="Noto Serif SC Bold" pitchFamily="34" charset="0"/>
                <a:ea typeface="Noto Serif SC Bold" pitchFamily="34" charset="-122"/>
                <a:cs typeface="Noto Serif SC Bold" pitchFamily="34" charset="-120"/>
              </a:rPr>
              <a:t>By Ahana Podder</a:t>
            </a:r>
            <a:endParaRPr lang="en-US" sz="1250" dirty="0"/>
          </a:p>
        </p:txBody>
      </p:sp>
      <p:sp>
        <p:nvSpPr>
          <p:cNvPr id="7" name="Rectangle 6">
            <a:extLst>
              <a:ext uri="{FF2B5EF4-FFF2-40B4-BE49-F238E27FC236}">
                <a16:creationId xmlns:a16="http://schemas.microsoft.com/office/drawing/2014/main" id="{B6875B7A-675B-45F1-BB83-F7098A1B52CE}"/>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06197"/>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Building the Foundation: Minimum Viable Product (MVP)</a:t>
            </a:r>
            <a:endParaRPr lang="en-US" sz="3900" dirty="0"/>
          </a:p>
        </p:txBody>
      </p:sp>
      <p:sp>
        <p:nvSpPr>
          <p:cNvPr id="3" name="Shape 1"/>
          <p:cNvSpPr/>
          <p:nvPr/>
        </p:nvSpPr>
        <p:spPr>
          <a:xfrm>
            <a:off x="793790" y="2940844"/>
            <a:ext cx="6422231" cy="1464112"/>
          </a:xfrm>
          <a:prstGeom prst="roundRect">
            <a:avLst>
              <a:gd name="adj" fmla="val 7495"/>
            </a:avLst>
          </a:prstGeom>
          <a:solidFill>
            <a:srgbClr val="E5F9F2">
              <a:alpha val="95000"/>
            </a:srgbClr>
          </a:solidFill>
          <a:ln/>
        </p:spPr>
      </p:sp>
      <p:sp>
        <p:nvSpPr>
          <p:cNvPr id="4" name="Shape 2"/>
          <p:cNvSpPr/>
          <p:nvPr/>
        </p:nvSpPr>
        <p:spPr>
          <a:xfrm>
            <a:off x="793790" y="2917984"/>
            <a:ext cx="6422231" cy="91440"/>
          </a:xfrm>
          <a:prstGeom prst="roundRect">
            <a:avLst>
              <a:gd name="adj" fmla="val 195349"/>
            </a:avLst>
          </a:prstGeom>
          <a:solidFill>
            <a:srgbClr val="006747"/>
          </a:solidFill>
          <a:ln/>
        </p:spPr>
      </p:sp>
      <p:sp>
        <p:nvSpPr>
          <p:cNvPr id="5" name="Shape 3"/>
          <p:cNvSpPr/>
          <p:nvPr/>
        </p:nvSpPr>
        <p:spPr>
          <a:xfrm>
            <a:off x="3707249" y="2643188"/>
            <a:ext cx="595313" cy="595313"/>
          </a:xfrm>
          <a:prstGeom prst="roundRect">
            <a:avLst>
              <a:gd name="adj" fmla="val 153600"/>
            </a:avLst>
          </a:prstGeom>
          <a:solidFill>
            <a:srgbClr val="006747"/>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5843" y="2821781"/>
            <a:ext cx="238125" cy="238125"/>
          </a:xfrm>
          <a:prstGeom prst="rect">
            <a:avLst/>
          </a:prstGeom>
        </p:spPr>
      </p:pic>
      <p:sp>
        <p:nvSpPr>
          <p:cNvPr id="7" name="Text 4"/>
          <p:cNvSpPr/>
          <p:nvPr/>
        </p:nvSpPr>
        <p:spPr>
          <a:xfrm>
            <a:off x="1015008" y="3436977"/>
            <a:ext cx="3244929" cy="310158"/>
          </a:xfrm>
          <a:prstGeom prst="rect">
            <a:avLst/>
          </a:prstGeom>
          <a:noFill/>
          <a:ln/>
        </p:spPr>
        <p:txBody>
          <a:bodyPr wrap="none" lIns="0" tIns="0" rIns="0" bIns="0" rtlCol="0" anchor="t"/>
          <a:lstStyle/>
          <a:p>
            <a:pPr marL="0" indent="0" algn="l">
              <a:lnSpc>
                <a:spcPts val="2400"/>
              </a:lnSpc>
              <a:buNone/>
            </a:pPr>
            <a:r>
              <a:rPr lang="en-US" sz="2400" b="1" dirty="0">
                <a:solidFill>
                  <a:srgbClr val="4B4A4A"/>
                </a:solidFill>
                <a:latin typeface="Noto Serif SC Bold" pitchFamily="34" charset="0"/>
                <a:ea typeface="Noto Serif SC Bold" pitchFamily="34" charset="-122"/>
                <a:cs typeface="Noto Serif SC Bold" pitchFamily="34" charset="-120"/>
              </a:rPr>
              <a:t>User-Friendly Mobile App</a:t>
            </a:r>
            <a:endParaRPr lang="en-US" sz="2400" dirty="0"/>
          </a:p>
        </p:txBody>
      </p:sp>
      <p:sp>
        <p:nvSpPr>
          <p:cNvPr id="8" name="Text 5"/>
          <p:cNvSpPr/>
          <p:nvPr/>
        </p:nvSpPr>
        <p:spPr>
          <a:xfrm>
            <a:off x="1015008" y="3866198"/>
            <a:ext cx="5979795" cy="317540"/>
          </a:xfrm>
          <a:prstGeom prst="rect">
            <a:avLst/>
          </a:prstGeom>
          <a:noFill/>
          <a:ln/>
        </p:spPr>
        <p:txBody>
          <a:bodyPr wrap="none" lIns="0" tIns="0" rIns="0" bIns="0" rtlCol="0" anchor="t"/>
          <a:lstStyle/>
          <a:p>
            <a:pPr marL="0" indent="0" algn="l">
              <a:lnSpc>
                <a:spcPts val="2500"/>
              </a:lnSpc>
              <a:buNone/>
            </a:pPr>
            <a:r>
              <a:rPr lang="en-US" sz="1700" dirty="0">
                <a:solidFill>
                  <a:srgbClr val="4B4A4A"/>
                </a:solidFill>
                <a:latin typeface="Geist" pitchFamily="34" charset="0"/>
                <a:ea typeface="Geist" pitchFamily="34" charset="-122"/>
                <a:cs typeface="Geist" pitchFamily="34" charset="-120"/>
              </a:rPr>
              <a:t>Intuitive interface for booking, tracking, and payment.</a:t>
            </a:r>
            <a:endParaRPr lang="en-US" sz="1700" dirty="0"/>
          </a:p>
        </p:txBody>
      </p:sp>
      <p:sp>
        <p:nvSpPr>
          <p:cNvPr id="9" name="Shape 6"/>
          <p:cNvSpPr/>
          <p:nvPr/>
        </p:nvSpPr>
        <p:spPr>
          <a:xfrm>
            <a:off x="7414379" y="2940844"/>
            <a:ext cx="6422231" cy="1464112"/>
          </a:xfrm>
          <a:prstGeom prst="roundRect">
            <a:avLst>
              <a:gd name="adj" fmla="val 7495"/>
            </a:avLst>
          </a:prstGeom>
          <a:solidFill>
            <a:srgbClr val="E5F9F2">
              <a:alpha val="95000"/>
            </a:srgbClr>
          </a:solidFill>
          <a:ln/>
        </p:spPr>
      </p:sp>
      <p:sp>
        <p:nvSpPr>
          <p:cNvPr id="10" name="Shape 7"/>
          <p:cNvSpPr/>
          <p:nvPr/>
        </p:nvSpPr>
        <p:spPr>
          <a:xfrm>
            <a:off x="7414379" y="2917984"/>
            <a:ext cx="6422231" cy="91440"/>
          </a:xfrm>
          <a:prstGeom prst="roundRect">
            <a:avLst>
              <a:gd name="adj" fmla="val 195349"/>
            </a:avLst>
          </a:prstGeom>
          <a:solidFill>
            <a:srgbClr val="006747"/>
          </a:solidFill>
          <a:ln/>
        </p:spPr>
      </p:sp>
      <p:sp>
        <p:nvSpPr>
          <p:cNvPr id="11" name="Shape 8"/>
          <p:cNvSpPr/>
          <p:nvPr/>
        </p:nvSpPr>
        <p:spPr>
          <a:xfrm>
            <a:off x="10327838" y="2643188"/>
            <a:ext cx="595313" cy="595313"/>
          </a:xfrm>
          <a:prstGeom prst="roundRect">
            <a:avLst>
              <a:gd name="adj" fmla="val 153600"/>
            </a:avLst>
          </a:prstGeom>
          <a:solidFill>
            <a:srgbClr val="006747"/>
          </a:solidFill>
          <a:ln/>
        </p:spPr>
      </p:sp>
      <p:pic>
        <p:nvPicPr>
          <p:cNvPr id="12"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506432" y="2821781"/>
            <a:ext cx="238125" cy="238125"/>
          </a:xfrm>
          <a:prstGeom prst="rect">
            <a:avLst/>
          </a:prstGeom>
        </p:spPr>
      </p:pic>
      <p:sp>
        <p:nvSpPr>
          <p:cNvPr id="13" name="Text 9"/>
          <p:cNvSpPr/>
          <p:nvPr/>
        </p:nvSpPr>
        <p:spPr>
          <a:xfrm>
            <a:off x="7635597" y="3436977"/>
            <a:ext cx="2976086" cy="310158"/>
          </a:xfrm>
          <a:prstGeom prst="rect">
            <a:avLst/>
          </a:prstGeom>
          <a:noFill/>
          <a:ln/>
        </p:spPr>
        <p:txBody>
          <a:bodyPr wrap="none" lIns="0" tIns="0" rIns="0" bIns="0" rtlCol="0" anchor="t"/>
          <a:lstStyle/>
          <a:p>
            <a:pPr marL="0" indent="0" algn="l">
              <a:lnSpc>
                <a:spcPts val="2400"/>
              </a:lnSpc>
              <a:buNone/>
            </a:pPr>
            <a:r>
              <a:rPr lang="en-US" sz="2400" b="1" dirty="0">
                <a:solidFill>
                  <a:srgbClr val="4B4A4A"/>
                </a:solidFill>
                <a:latin typeface="Noto Serif SC Bold" pitchFamily="34" charset="0"/>
                <a:ea typeface="Noto Serif SC Bold" pitchFamily="34" charset="-122"/>
                <a:cs typeface="Noto Serif SC Bold" pitchFamily="34" charset="-120"/>
              </a:rPr>
              <a:t>Verified Female Drivers</a:t>
            </a:r>
            <a:endParaRPr lang="en-US" sz="2400" dirty="0"/>
          </a:p>
        </p:txBody>
      </p:sp>
      <p:sp>
        <p:nvSpPr>
          <p:cNvPr id="14" name="Text 10"/>
          <p:cNvSpPr/>
          <p:nvPr/>
        </p:nvSpPr>
        <p:spPr>
          <a:xfrm>
            <a:off x="7635597" y="3866198"/>
            <a:ext cx="5979795" cy="317540"/>
          </a:xfrm>
          <a:prstGeom prst="rect">
            <a:avLst/>
          </a:prstGeom>
          <a:noFill/>
          <a:ln/>
        </p:spPr>
        <p:txBody>
          <a:bodyPr wrap="none" lIns="0" tIns="0" rIns="0" bIns="0" rtlCol="0" anchor="t"/>
          <a:lstStyle/>
          <a:p>
            <a:pPr marL="0" indent="0" algn="l">
              <a:lnSpc>
                <a:spcPts val="2500"/>
              </a:lnSpc>
              <a:buNone/>
            </a:pPr>
            <a:r>
              <a:rPr lang="en-US" sz="1700" dirty="0">
                <a:solidFill>
                  <a:srgbClr val="4B4A4A"/>
                </a:solidFill>
                <a:latin typeface="Geist" pitchFamily="34" charset="0"/>
                <a:ea typeface="Geist" pitchFamily="34" charset="-122"/>
                <a:cs typeface="Geist" pitchFamily="34" charset="-120"/>
              </a:rPr>
              <a:t>Stringent background checks and training for all drivers.</a:t>
            </a:r>
            <a:endParaRPr lang="en-US" sz="1700" dirty="0"/>
          </a:p>
        </p:txBody>
      </p:sp>
      <p:sp>
        <p:nvSpPr>
          <p:cNvPr id="15" name="Shape 11"/>
          <p:cNvSpPr/>
          <p:nvPr/>
        </p:nvSpPr>
        <p:spPr>
          <a:xfrm>
            <a:off x="793790" y="4900970"/>
            <a:ext cx="6422231" cy="1464112"/>
          </a:xfrm>
          <a:prstGeom prst="roundRect">
            <a:avLst>
              <a:gd name="adj" fmla="val 7495"/>
            </a:avLst>
          </a:prstGeom>
          <a:solidFill>
            <a:srgbClr val="E5F9F2">
              <a:alpha val="95000"/>
            </a:srgbClr>
          </a:solidFill>
          <a:ln/>
        </p:spPr>
      </p:sp>
      <p:sp>
        <p:nvSpPr>
          <p:cNvPr id="16" name="Shape 12"/>
          <p:cNvSpPr/>
          <p:nvPr/>
        </p:nvSpPr>
        <p:spPr>
          <a:xfrm>
            <a:off x="793790" y="4878110"/>
            <a:ext cx="6422231" cy="91440"/>
          </a:xfrm>
          <a:prstGeom prst="roundRect">
            <a:avLst>
              <a:gd name="adj" fmla="val 195349"/>
            </a:avLst>
          </a:prstGeom>
          <a:solidFill>
            <a:srgbClr val="006747"/>
          </a:solidFill>
          <a:ln/>
        </p:spPr>
      </p:sp>
      <p:sp>
        <p:nvSpPr>
          <p:cNvPr id="17" name="Shape 13"/>
          <p:cNvSpPr/>
          <p:nvPr/>
        </p:nvSpPr>
        <p:spPr>
          <a:xfrm>
            <a:off x="3707249" y="4603313"/>
            <a:ext cx="595313" cy="595313"/>
          </a:xfrm>
          <a:prstGeom prst="roundRect">
            <a:avLst>
              <a:gd name="adj" fmla="val 153600"/>
            </a:avLst>
          </a:prstGeom>
          <a:solidFill>
            <a:srgbClr val="006747"/>
          </a:solidFill>
          <a:ln/>
        </p:spPr>
      </p:sp>
      <p:pic>
        <p:nvPicPr>
          <p:cNvPr id="18"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85843" y="4781907"/>
            <a:ext cx="238125" cy="238125"/>
          </a:xfrm>
          <a:prstGeom prst="rect">
            <a:avLst/>
          </a:prstGeom>
        </p:spPr>
      </p:pic>
      <p:sp>
        <p:nvSpPr>
          <p:cNvPr id="19" name="Text 14"/>
          <p:cNvSpPr/>
          <p:nvPr/>
        </p:nvSpPr>
        <p:spPr>
          <a:xfrm>
            <a:off x="1015008" y="5397103"/>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B4A4A"/>
                </a:solidFill>
                <a:latin typeface="Noto Serif SC Bold" pitchFamily="34" charset="0"/>
                <a:ea typeface="Noto Serif SC Bold" pitchFamily="34" charset="-122"/>
                <a:cs typeface="Noto Serif SC Bold" pitchFamily="34" charset="-120"/>
              </a:rPr>
              <a:t>In-App SOS Feature</a:t>
            </a:r>
            <a:endParaRPr lang="en-US" sz="2400" dirty="0"/>
          </a:p>
        </p:txBody>
      </p:sp>
      <p:sp>
        <p:nvSpPr>
          <p:cNvPr id="20" name="Text 15"/>
          <p:cNvSpPr/>
          <p:nvPr/>
        </p:nvSpPr>
        <p:spPr>
          <a:xfrm>
            <a:off x="1015008" y="5826323"/>
            <a:ext cx="5979795" cy="317540"/>
          </a:xfrm>
          <a:prstGeom prst="rect">
            <a:avLst/>
          </a:prstGeom>
          <a:noFill/>
          <a:ln/>
        </p:spPr>
        <p:txBody>
          <a:bodyPr wrap="none" lIns="0" tIns="0" rIns="0" bIns="0" rtlCol="0" anchor="t"/>
          <a:lstStyle/>
          <a:p>
            <a:pPr marL="0" indent="0" algn="l">
              <a:lnSpc>
                <a:spcPts val="2500"/>
              </a:lnSpc>
              <a:buNone/>
            </a:pPr>
            <a:r>
              <a:rPr lang="en-US" sz="1700" dirty="0">
                <a:solidFill>
                  <a:srgbClr val="4B4A4A"/>
                </a:solidFill>
                <a:latin typeface="Geist" pitchFamily="34" charset="0"/>
                <a:ea typeface="Geist" pitchFamily="34" charset="-122"/>
                <a:cs typeface="Geist" pitchFamily="34" charset="-120"/>
              </a:rPr>
              <a:t>One-tap emergency assistance and direct line to support.</a:t>
            </a:r>
            <a:endParaRPr lang="en-US" sz="1700" dirty="0"/>
          </a:p>
        </p:txBody>
      </p:sp>
      <p:sp>
        <p:nvSpPr>
          <p:cNvPr id="21" name="Shape 16"/>
          <p:cNvSpPr/>
          <p:nvPr/>
        </p:nvSpPr>
        <p:spPr>
          <a:xfrm>
            <a:off x="7414379" y="4900970"/>
            <a:ext cx="6422231" cy="1464112"/>
          </a:xfrm>
          <a:prstGeom prst="roundRect">
            <a:avLst>
              <a:gd name="adj" fmla="val 7495"/>
            </a:avLst>
          </a:prstGeom>
          <a:solidFill>
            <a:srgbClr val="E5F9F2">
              <a:alpha val="95000"/>
            </a:srgbClr>
          </a:solidFill>
          <a:ln/>
        </p:spPr>
      </p:sp>
      <p:sp>
        <p:nvSpPr>
          <p:cNvPr id="22" name="Shape 17"/>
          <p:cNvSpPr/>
          <p:nvPr/>
        </p:nvSpPr>
        <p:spPr>
          <a:xfrm>
            <a:off x="7414379" y="4878110"/>
            <a:ext cx="6422231" cy="91440"/>
          </a:xfrm>
          <a:prstGeom prst="roundRect">
            <a:avLst>
              <a:gd name="adj" fmla="val 195349"/>
            </a:avLst>
          </a:prstGeom>
          <a:solidFill>
            <a:srgbClr val="006747"/>
          </a:solidFill>
          <a:ln/>
        </p:spPr>
      </p:sp>
      <p:sp>
        <p:nvSpPr>
          <p:cNvPr id="23" name="Shape 18"/>
          <p:cNvSpPr/>
          <p:nvPr/>
        </p:nvSpPr>
        <p:spPr>
          <a:xfrm>
            <a:off x="10327838" y="4603313"/>
            <a:ext cx="595313" cy="595313"/>
          </a:xfrm>
          <a:prstGeom prst="roundRect">
            <a:avLst>
              <a:gd name="adj" fmla="val 153600"/>
            </a:avLst>
          </a:prstGeom>
          <a:solidFill>
            <a:srgbClr val="006747"/>
          </a:solidFill>
          <a:ln/>
        </p:spPr>
      </p:sp>
      <p:pic>
        <p:nvPicPr>
          <p:cNvPr id="24"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506432" y="4781907"/>
            <a:ext cx="238125" cy="238125"/>
          </a:xfrm>
          <a:prstGeom prst="rect">
            <a:avLst/>
          </a:prstGeom>
        </p:spPr>
      </p:pic>
      <p:sp>
        <p:nvSpPr>
          <p:cNvPr id="25" name="Text 19"/>
          <p:cNvSpPr/>
          <p:nvPr/>
        </p:nvSpPr>
        <p:spPr>
          <a:xfrm>
            <a:off x="7635597" y="5397103"/>
            <a:ext cx="3778210" cy="310158"/>
          </a:xfrm>
          <a:prstGeom prst="rect">
            <a:avLst/>
          </a:prstGeom>
          <a:noFill/>
          <a:ln/>
        </p:spPr>
        <p:txBody>
          <a:bodyPr wrap="none" lIns="0" tIns="0" rIns="0" bIns="0" rtlCol="0" anchor="t"/>
          <a:lstStyle/>
          <a:p>
            <a:pPr marL="0" indent="0" algn="l">
              <a:lnSpc>
                <a:spcPts val="2400"/>
              </a:lnSpc>
              <a:buNone/>
            </a:pPr>
            <a:r>
              <a:rPr lang="en-US" sz="2400" b="1" dirty="0">
                <a:solidFill>
                  <a:srgbClr val="4B4A4A"/>
                </a:solidFill>
                <a:latin typeface="Noto Serif SC Bold" pitchFamily="34" charset="0"/>
                <a:ea typeface="Noto Serif SC Bold" pitchFamily="34" charset="-122"/>
                <a:cs typeface="Noto Serif SC Bold" pitchFamily="34" charset="-120"/>
              </a:rPr>
              <a:t>Real-Time Tracking &amp; Sharing</a:t>
            </a:r>
            <a:endParaRPr lang="en-US" sz="2400" dirty="0"/>
          </a:p>
        </p:txBody>
      </p:sp>
      <p:sp>
        <p:nvSpPr>
          <p:cNvPr id="26" name="Text 20"/>
          <p:cNvSpPr/>
          <p:nvPr/>
        </p:nvSpPr>
        <p:spPr>
          <a:xfrm>
            <a:off x="7635597" y="5826323"/>
            <a:ext cx="5979795" cy="317540"/>
          </a:xfrm>
          <a:prstGeom prst="rect">
            <a:avLst/>
          </a:prstGeom>
          <a:noFill/>
          <a:ln/>
        </p:spPr>
        <p:txBody>
          <a:bodyPr wrap="none" lIns="0" tIns="0" rIns="0" bIns="0" rtlCol="0" anchor="t"/>
          <a:lstStyle/>
          <a:p>
            <a:pPr marL="0" indent="0" algn="l">
              <a:lnSpc>
                <a:spcPts val="2500"/>
              </a:lnSpc>
              <a:buNone/>
            </a:pPr>
            <a:r>
              <a:rPr lang="en-US" sz="1700" dirty="0">
                <a:solidFill>
                  <a:srgbClr val="4B4A4A"/>
                </a:solidFill>
                <a:latin typeface="Geist" pitchFamily="34" charset="0"/>
                <a:ea typeface="Geist" pitchFamily="34" charset="-122"/>
                <a:cs typeface="Geist" pitchFamily="34" charset="-120"/>
              </a:rPr>
              <a:t>Passengers can share live trip details with trusted contacts.</a:t>
            </a:r>
            <a:endParaRPr lang="en-US" sz="1700" dirty="0"/>
          </a:p>
        </p:txBody>
      </p:sp>
      <p:sp>
        <p:nvSpPr>
          <p:cNvPr id="27" name="Text 21"/>
          <p:cNvSpPr/>
          <p:nvPr/>
        </p:nvSpPr>
        <p:spPr>
          <a:xfrm>
            <a:off x="793790" y="6588323"/>
            <a:ext cx="13042821" cy="635079"/>
          </a:xfrm>
          <a:prstGeom prst="rect">
            <a:avLst/>
          </a:prstGeom>
          <a:noFill/>
          <a:ln/>
        </p:spPr>
        <p:txBody>
          <a:bodyPr wrap="square" lIns="0" tIns="0" rIns="0" bIns="0" rtlCol="0" anchor="t"/>
          <a:lstStyle/>
          <a:p>
            <a:pPr marL="0" indent="0" algn="just">
              <a:lnSpc>
                <a:spcPts val="2500"/>
              </a:lnSpc>
              <a:buNone/>
            </a:pPr>
            <a:r>
              <a:rPr lang="en-US" sz="1600" dirty="0">
                <a:solidFill>
                  <a:srgbClr val="4B4A4A"/>
                </a:solidFill>
                <a:latin typeface="Geist" pitchFamily="34" charset="0"/>
                <a:ea typeface="Geist" pitchFamily="34" charset="-122"/>
                <a:cs typeface="Geist" pitchFamily="34" charset="-120"/>
              </a:rPr>
              <a:t>Our MVP focuses on core safety and booking functionalities, ensuring a secure and reliable experience from day one. This initial release will gather crucial feedback for future enhancements.</a:t>
            </a:r>
            <a:endParaRPr lang="en-US" sz="1600" dirty="0"/>
          </a:p>
        </p:txBody>
      </p:sp>
      <p:sp>
        <p:nvSpPr>
          <p:cNvPr id="28" name="Rectangle 27">
            <a:extLst>
              <a:ext uri="{FF2B5EF4-FFF2-40B4-BE49-F238E27FC236}">
                <a16:creationId xmlns:a16="http://schemas.microsoft.com/office/drawing/2014/main" id="{65241A20-D96F-45A2-A007-510FA1440569}"/>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7471" y="493871"/>
            <a:ext cx="8129826" cy="560427"/>
          </a:xfrm>
          <a:prstGeom prst="rect">
            <a:avLst/>
          </a:prstGeom>
          <a:noFill/>
          <a:ln/>
        </p:spPr>
        <p:txBody>
          <a:bodyPr wrap="none" lIns="0" tIns="0" rIns="0" bIns="0" rtlCol="0" anchor="t"/>
          <a:lstStyle/>
          <a:p>
            <a:pPr marL="0" indent="0" algn="l">
              <a:lnSpc>
                <a:spcPts val="4400"/>
              </a:lnSpc>
              <a:buNone/>
            </a:pPr>
            <a:r>
              <a:rPr lang="en-US" sz="3500" b="1" dirty="0">
                <a:solidFill>
                  <a:srgbClr val="006747"/>
                </a:solidFill>
                <a:latin typeface="Noto Serif SC Bold" pitchFamily="34" charset="0"/>
                <a:ea typeface="Noto Serif SC Bold" pitchFamily="34" charset="-122"/>
                <a:cs typeface="Noto Serif SC Bold" pitchFamily="34" charset="-120"/>
              </a:rPr>
              <a:t>Charting the Future: MVP Roadmap</a:t>
            </a:r>
            <a:endParaRPr lang="en-US" sz="3500" dirty="0"/>
          </a:p>
        </p:txBody>
      </p:sp>
      <p:sp>
        <p:nvSpPr>
          <p:cNvPr id="3" name="Shape 1"/>
          <p:cNvSpPr/>
          <p:nvPr/>
        </p:nvSpPr>
        <p:spPr>
          <a:xfrm>
            <a:off x="717471" y="4186476"/>
            <a:ext cx="13195459" cy="22860"/>
          </a:xfrm>
          <a:prstGeom prst="roundRect">
            <a:avLst>
              <a:gd name="adj" fmla="val 706200"/>
            </a:avLst>
          </a:prstGeom>
          <a:solidFill>
            <a:srgbClr val="B7D5CA"/>
          </a:solidFill>
          <a:ln/>
        </p:spPr>
      </p:sp>
      <p:sp>
        <p:nvSpPr>
          <p:cNvPr id="4" name="Shape 2"/>
          <p:cNvSpPr/>
          <p:nvPr/>
        </p:nvSpPr>
        <p:spPr>
          <a:xfrm>
            <a:off x="3277672" y="3648492"/>
            <a:ext cx="22860" cy="538043"/>
          </a:xfrm>
          <a:prstGeom prst="roundRect">
            <a:avLst>
              <a:gd name="adj" fmla="val 706200"/>
            </a:avLst>
          </a:prstGeom>
          <a:solidFill>
            <a:srgbClr val="B7D5CA"/>
          </a:solidFill>
          <a:ln/>
        </p:spPr>
      </p:sp>
      <p:sp>
        <p:nvSpPr>
          <p:cNvPr id="5" name="Shape 3"/>
          <p:cNvSpPr/>
          <p:nvPr/>
        </p:nvSpPr>
        <p:spPr>
          <a:xfrm>
            <a:off x="3087410" y="3984724"/>
            <a:ext cx="403503" cy="403503"/>
          </a:xfrm>
          <a:prstGeom prst="roundRect">
            <a:avLst>
              <a:gd name="adj" fmla="val 40009"/>
            </a:avLst>
          </a:prstGeom>
          <a:solidFill>
            <a:srgbClr val="D1EFE4"/>
          </a:solidFill>
          <a:ln w="7620">
            <a:solidFill>
              <a:srgbClr val="B7D5CA"/>
            </a:solidFill>
            <a:prstDash val="solid"/>
          </a:ln>
        </p:spPr>
      </p:sp>
      <p:sp>
        <p:nvSpPr>
          <p:cNvPr id="6" name="Text 4"/>
          <p:cNvSpPr/>
          <p:nvPr/>
        </p:nvSpPr>
        <p:spPr>
          <a:xfrm>
            <a:off x="3154620" y="4018300"/>
            <a:ext cx="268962" cy="336233"/>
          </a:xfrm>
          <a:prstGeom prst="rect">
            <a:avLst/>
          </a:prstGeom>
          <a:noFill/>
          <a:ln/>
        </p:spPr>
        <p:txBody>
          <a:bodyPr wrap="none" lIns="0" tIns="0" rIns="0" bIns="0" rtlCol="0" anchor="t"/>
          <a:lstStyle/>
          <a:p>
            <a:pPr marL="0" indent="0" algn="ctr">
              <a:lnSpc>
                <a:spcPts val="2100"/>
              </a:lnSpc>
              <a:buNone/>
            </a:pPr>
            <a:r>
              <a:rPr lang="en-US" sz="2100" b="1" dirty="0">
                <a:solidFill>
                  <a:srgbClr val="4B4A4A"/>
                </a:solidFill>
                <a:latin typeface="Noto Serif SC Bold" pitchFamily="34" charset="0"/>
                <a:ea typeface="Noto Serif SC Bold" pitchFamily="34" charset="-122"/>
                <a:cs typeface="Noto Serif SC Bold" pitchFamily="34" charset="-120"/>
              </a:rPr>
              <a:t>1</a:t>
            </a:r>
            <a:endParaRPr lang="en-US" sz="2100" dirty="0"/>
          </a:p>
        </p:txBody>
      </p:sp>
      <p:sp>
        <p:nvSpPr>
          <p:cNvPr id="7" name="Text 5"/>
          <p:cNvSpPr/>
          <p:nvPr/>
        </p:nvSpPr>
        <p:spPr>
          <a:xfrm>
            <a:off x="1501735" y="1413034"/>
            <a:ext cx="3574971" cy="280154"/>
          </a:xfrm>
          <a:prstGeom prst="rect">
            <a:avLst/>
          </a:prstGeom>
          <a:noFill/>
          <a:ln/>
        </p:spPr>
        <p:txBody>
          <a:bodyPr wrap="none" lIns="0" tIns="0" rIns="0" bIns="0" rtlCol="0" anchor="t"/>
          <a:lstStyle/>
          <a:p>
            <a:pPr marL="0" indent="0" algn="ctr">
              <a:lnSpc>
                <a:spcPts val="2200"/>
              </a:lnSpc>
              <a:buNone/>
            </a:pPr>
            <a:r>
              <a:rPr lang="en-US" b="1" dirty="0">
                <a:solidFill>
                  <a:srgbClr val="4B4A4A"/>
                </a:solidFill>
                <a:latin typeface="Noto Serif SC Bold" pitchFamily="34" charset="0"/>
                <a:ea typeface="Noto Serif SC Bold" pitchFamily="34" charset="-122"/>
                <a:cs typeface="Noto Serif SC Bold" pitchFamily="34" charset="-120"/>
              </a:rPr>
              <a:t>Phase 1: Launch &amp; Stabilisation</a:t>
            </a:r>
            <a:endParaRPr lang="en-US" dirty="0"/>
          </a:p>
        </p:txBody>
      </p:sp>
      <p:sp>
        <p:nvSpPr>
          <p:cNvPr id="8" name="Text 6"/>
          <p:cNvSpPr/>
          <p:nvPr/>
        </p:nvSpPr>
        <p:spPr>
          <a:xfrm>
            <a:off x="896779" y="1800701"/>
            <a:ext cx="4785003" cy="574119"/>
          </a:xfrm>
          <a:prstGeom prst="rect">
            <a:avLst/>
          </a:prstGeom>
          <a:noFill/>
          <a:ln/>
        </p:spPr>
        <p:txBody>
          <a:bodyPr wrap="square" lIns="0" tIns="0" rIns="0" bIns="0" rtlCol="0" anchor="t"/>
          <a:lstStyle/>
          <a:p>
            <a:pPr marL="0" indent="0" algn="ctr">
              <a:lnSpc>
                <a:spcPts val="2250"/>
              </a:lnSpc>
              <a:buNone/>
            </a:pPr>
            <a:r>
              <a:rPr lang="en-US" sz="1500" dirty="0">
                <a:solidFill>
                  <a:srgbClr val="4B4A4A"/>
                </a:solidFill>
                <a:latin typeface="Geist" pitchFamily="34" charset="0"/>
                <a:ea typeface="Geist" pitchFamily="34" charset="-122"/>
                <a:cs typeface="Geist" pitchFamily="34" charset="-120"/>
              </a:rPr>
              <a:t>Pilot in one major city, gather user feedback, refine core features.</a:t>
            </a:r>
            <a:endParaRPr lang="en-US" sz="1500" dirty="0"/>
          </a:p>
        </p:txBody>
      </p:sp>
      <p:sp>
        <p:nvSpPr>
          <p:cNvPr id="9" name="Text 7"/>
          <p:cNvSpPr/>
          <p:nvPr/>
        </p:nvSpPr>
        <p:spPr>
          <a:xfrm>
            <a:off x="896779" y="2482334"/>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App deployment</a:t>
            </a:r>
            <a:endParaRPr lang="en-US" sz="1500" dirty="0"/>
          </a:p>
        </p:txBody>
      </p:sp>
      <p:sp>
        <p:nvSpPr>
          <p:cNvPr id="10" name="Text 8"/>
          <p:cNvSpPr/>
          <p:nvPr/>
        </p:nvSpPr>
        <p:spPr>
          <a:xfrm>
            <a:off x="896779" y="2832140"/>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Driver onboarding</a:t>
            </a:r>
            <a:endParaRPr lang="en-US" sz="1500" dirty="0"/>
          </a:p>
        </p:txBody>
      </p:sp>
      <p:sp>
        <p:nvSpPr>
          <p:cNvPr id="11" name="Text 9"/>
          <p:cNvSpPr/>
          <p:nvPr/>
        </p:nvSpPr>
        <p:spPr>
          <a:xfrm>
            <a:off x="896779" y="3181945"/>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Marketing campaign</a:t>
            </a:r>
            <a:endParaRPr lang="en-US" sz="1500" dirty="0"/>
          </a:p>
        </p:txBody>
      </p:sp>
      <p:sp>
        <p:nvSpPr>
          <p:cNvPr id="12" name="Shape 10"/>
          <p:cNvSpPr/>
          <p:nvPr/>
        </p:nvSpPr>
        <p:spPr>
          <a:xfrm>
            <a:off x="5961578" y="4186416"/>
            <a:ext cx="22860" cy="538043"/>
          </a:xfrm>
          <a:prstGeom prst="roundRect">
            <a:avLst>
              <a:gd name="adj" fmla="val 706200"/>
            </a:avLst>
          </a:prstGeom>
          <a:solidFill>
            <a:srgbClr val="B7D5CA"/>
          </a:solidFill>
          <a:ln/>
        </p:spPr>
      </p:sp>
      <p:sp>
        <p:nvSpPr>
          <p:cNvPr id="13" name="Shape 11"/>
          <p:cNvSpPr/>
          <p:nvPr/>
        </p:nvSpPr>
        <p:spPr>
          <a:xfrm>
            <a:off x="5771317" y="3984724"/>
            <a:ext cx="403503" cy="403503"/>
          </a:xfrm>
          <a:prstGeom prst="roundRect">
            <a:avLst>
              <a:gd name="adj" fmla="val 40009"/>
            </a:avLst>
          </a:prstGeom>
          <a:solidFill>
            <a:srgbClr val="D1EFE4"/>
          </a:solidFill>
          <a:ln w="7620">
            <a:solidFill>
              <a:srgbClr val="B7D5CA"/>
            </a:solidFill>
            <a:prstDash val="solid"/>
          </a:ln>
        </p:spPr>
      </p:sp>
      <p:sp>
        <p:nvSpPr>
          <p:cNvPr id="14" name="Text 12"/>
          <p:cNvSpPr/>
          <p:nvPr/>
        </p:nvSpPr>
        <p:spPr>
          <a:xfrm>
            <a:off x="5838527" y="4018300"/>
            <a:ext cx="268962" cy="336233"/>
          </a:xfrm>
          <a:prstGeom prst="rect">
            <a:avLst/>
          </a:prstGeom>
          <a:noFill/>
          <a:ln/>
        </p:spPr>
        <p:txBody>
          <a:bodyPr wrap="none" lIns="0" tIns="0" rIns="0" bIns="0" rtlCol="0" anchor="t"/>
          <a:lstStyle/>
          <a:p>
            <a:pPr marL="0" indent="0" algn="ctr">
              <a:lnSpc>
                <a:spcPts val="2100"/>
              </a:lnSpc>
              <a:buNone/>
            </a:pPr>
            <a:r>
              <a:rPr lang="en-US" sz="2100" b="1" dirty="0">
                <a:solidFill>
                  <a:srgbClr val="4B4A4A"/>
                </a:solidFill>
                <a:latin typeface="Noto Serif SC Bold" pitchFamily="34" charset="0"/>
                <a:ea typeface="Noto Serif SC Bold" pitchFamily="34" charset="-122"/>
                <a:cs typeface="Noto Serif SC Bold" pitchFamily="34" charset="-120"/>
              </a:rPr>
              <a:t>2</a:t>
            </a:r>
            <a:endParaRPr lang="en-US" sz="2100" dirty="0"/>
          </a:p>
        </p:txBody>
      </p:sp>
      <p:sp>
        <p:nvSpPr>
          <p:cNvPr id="15" name="Text 13"/>
          <p:cNvSpPr/>
          <p:nvPr/>
        </p:nvSpPr>
        <p:spPr>
          <a:xfrm>
            <a:off x="4419124" y="4903946"/>
            <a:ext cx="3108008" cy="280154"/>
          </a:xfrm>
          <a:prstGeom prst="rect">
            <a:avLst/>
          </a:prstGeom>
          <a:noFill/>
          <a:ln/>
        </p:spPr>
        <p:txBody>
          <a:bodyPr wrap="none" lIns="0" tIns="0" rIns="0" bIns="0" rtlCol="0" anchor="t"/>
          <a:lstStyle/>
          <a:p>
            <a:pPr marL="0" indent="0" algn="ctr">
              <a:lnSpc>
                <a:spcPts val="2200"/>
              </a:lnSpc>
              <a:buNone/>
            </a:pPr>
            <a:r>
              <a:rPr lang="en-US" b="1" dirty="0">
                <a:solidFill>
                  <a:srgbClr val="4B4A4A"/>
                </a:solidFill>
                <a:latin typeface="Noto Serif SC Bold" pitchFamily="34" charset="0"/>
                <a:ea typeface="Noto Serif SC Bold" pitchFamily="34" charset="-122"/>
                <a:cs typeface="Noto Serif SC Bold" pitchFamily="34" charset="-120"/>
              </a:rPr>
              <a:t>Phase 2: Feature Expansion</a:t>
            </a:r>
            <a:endParaRPr lang="en-US" dirty="0"/>
          </a:p>
        </p:txBody>
      </p:sp>
      <p:sp>
        <p:nvSpPr>
          <p:cNvPr id="16" name="Text 14"/>
          <p:cNvSpPr/>
          <p:nvPr/>
        </p:nvSpPr>
        <p:spPr>
          <a:xfrm>
            <a:off x="3580686" y="5291614"/>
            <a:ext cx="4785003" cy="574119"/>
          </a:xfrm>
          <a:prstGeom prst="rect">
            <a:avLst/>
          </a:prstGeom>
          <a:noFill/>
          <a:ln/>
        </p:spPr>
        <p:txBody>
          <a:bodyPr wrap="square" lIns="0" tIns="0" rIns="0" bIns="0" rtlCol="0" anchor="t"/>
          <a:lstStyle/>
          <a:p>
            <a:pPr marL="0" indent="0" algn="ctr">
              <a:lnSpc>
                <a:spcPts val="2250"/>
              </a:lnSpc>
              <a:buNone/>
            </a:pPr>
            <a:r>
              <a:rPr lang="en-US" sz="1500" dirty="0">
                <a:solidFill>
                  <a:srgbClr val="4B4A4A"/>
                </a:solidFill>
                <a:latin typeface="Geist" pitchFamily="34" charset="0"/>
                <a:ea typeface="Geist" pitchFamily="34" charset="-122"/>
                <a:cs typeface="Geist" pitchFamily="34" charset="-120"/>
              </a:rPr>
              <a:t>Introduce advanced safety tools, driver incentives, and loyalty programs.</a:t>
            </a:r>
            <a:endParaRPr lang="en-US" sz="1500" dirty="0"/>
          </a:p>
        </p:txBody>
      </p:sp>
      <p:sp>
        <p:nvSpPr>
          <p:cNvPr id="17" name="Text 15"/>
          <p:cNvSpPr/>
          <p:nvPr/>
        </p:nvSpPr>
        <p:spPr>
          <a:xfrm>
            <a:off x="3580686" y="5973247"/>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In-app chat</a:t>
            </a:r>
            <a:endParaRPr lang="en-US" sz="1500" dirty="0"/>
          </a:p>
        </p:txBody>
      </p:sp>
      <p:sp>
        <p:nvSpPr>
          <p:cNvPr id="18" name="Text 16"/>
          <p:cNvSpPr/>
          <p:nvPr/>
        </p:nvSpPr>
        <p:spPr>
          <a:xfrm>
            <a:off x="3580686" y="6323052"/>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Ride scheduling</a:t>
            </a:r>
            <a:endParaRPr lang="en-US" sz="1500" dirty="0"/>
          </a:p>
        </p:txBody>
      </p:sp>
      <p:sp>
        <p:nvSpPr>
          <p:cNvPr id="19" name="Text 17"/>
          <p:cNvSpPr/>
          <p:nvPr/>
        </p:nvSpPr>
        <p:spPr>
          <a:xfrm>
            <a:off x="3580686" y="6672858"/>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Referral programme</a:t>
            </a:r>
            <a:endParaRPr lang="en-US" sz="1500" dirty="0"/>
          </a:p>
        </p:txBody>
      </p:sp>
      <p:sp>
        <p:nvSpPr>
          <p:cNvPr id="20" name="Shape 18"/>
          <p:cNvSpPr/>
          <p:nvPr/>
        </p:nvSpPr>
        <p:spPr>
          <a:xfrm>
            <a:off x="8645485" y="3648492"/>
            <a:ext cx="22860" cy="538043"/>
          </a:xfrm>
          <a:prstGeom prst="roundRect">
            <a:avLst>
              <a:gd name="adj" fmla="val 706200"/>
            </a:avLst>
          </a:prstGeom>
          <a:solidFill>
            <a:srgbClr val="B7D5CA"/>
          </a:solidFill>
          <a:ln/>
        </p:spPr>
      </p:sp>
      <p:sp>
        <p:nvSpPr>
          <p:cNvPr id="21" name="Shape 19"/>
          <p:cNvSpPr/>
          <p:nvPr/>
        </p:nvSpPr>
        <p:spPr>
          <a:xfrm>
            <a:off x="8455223" y="3984724"/>
            <a:ext cx="403503" cy="403503"/>
          </a:xfrm>
          <a:prstGeom prst="roundRect">
            <a:avLst>
              <a:gd name="adj" fmla="val 40009"/>
            </a:avLst>
          </a:prstGeom>
          <a:solidFill>
            <a:srgbClr val="D1EFE4"/>
          </a:solidFill>
          <a:ln w="7620">
            <a:solidFill>
              <a:srgbClr val="B7D5CA"/>
            </a:solidFill>
            <a:prstDash val="solid"/>
          </a:ln>
        </p:spPr>
      </p:sp>
      <p:sp>
        <p:nvSpPr>
          <p:cNvPr id="22" name="Text 20"/>
          <p:cNvSpPr/>
          <p:nvPr/>
        </p:nvSpPr>
        <p:spPr>
          <a:xfrm>
            <a:off x="8522434" y="4018300"/>
            <a:ext cx="268962" cy="336233"/>
          </a:xfrm>
          <a:prstGeom prst="rect">
            <a:avLst/>
          </a:prstGeom>
          <a:noFill/>
          <a:ln/>
        </p:spPr>
        <p:txBody>
          <a:bodyPr wrap="none" lIns="0" tIns="0" rIns="0" bIns="0" rtlCol="0" anchor="t"/>
          <a:lstStyle/>
          <a:p>
            <a:pPr marL="0" indent="0" algn="ctr">
              <a:lnSpc>
                <a:spcPts val="2100"/>
              </a:lnSpc>
              <a:buNone/>
            </a:pPr>
            <a:r>
              <a:rPr lang="en-US" sz="2100" b="1" dirty="0">
                <a:solidFill>
                  <a:srgbClr val="4B4A4A"/>
                </a:solidFill>
                <a:latin typeface="Noto Serif SC Bold" pitchFamily="34" charset="0"/>
                <a:ea typeface="Noto Serif SC Bold" pitchFamily="34" charset="-122"/>
                <a:cs typeface="Noto Serif SC Bold" pitchFamily="34" charset="-120"/>
              </a:rPr>
              <a:t>3</a:t>
            </a:r>
            <a:endParaRPr lang="en-US" sz="2100" dirty="0"/>
          </a:p>
        </p:txBody>
      </p:sp>
      <p:sp>
        <p:nvSpPr>
          <p:cNvPr id="23" name="Text 21"/>
          <p:cNvSpPr/>
          <p:nvPr/>
        </p:nvSpPr>
        <p:spPr>
          <a:xfrm>
            <a:off x="6878955" y="1413034"/>
            <a:ext cx="3556159" cy="280154"/>
          </a:xfrm>
          <a:prstGeom prst="rect">
            <a:avLst/>
          </a:prstGeom>
          <a:noFill/>
          <a:ln/>
        </p:spPr>
        <p:txBody>
          <a:bodyPr wrap="none" lIns="0" tIns="0" rIns="0" bIns="0" rtlCol="0" anchor="t"/>
          <a:lstStyle/>
          <a:p>
            <a:pPr marL="0" indent="0" algn="ctr">
              <a:lnSpc>
                <a:spcPts val="2200"/>
              </a:lnSpc>
              <a:buNone/>
            </a:pPr>
            <a:r>
              <a:rPr lang="en-US" b="1" dirty="0">
                <a:solidFill>
                  <a:srgbClr val="4B4A4A"/>
                </a:solidFill>
                <a:latin typeface="Noto Serif SC Bold" pitchFamily="34" charset="0"/>
                <a:ea typeface="Noto Serif SC Bold" pitchFamily="34" charset="-122"/>
                <a:cs typeface="Noto Serif SC Bold" pitchFamily="34" charset="-120"/>
              </a:rPr>
              <a:t>Phase 3: Geographic Expansion</a:t>
            </a:r>
            <a:endParaRPr lang="en-US" dirty="0"/>
          </a:p>
        </p:txBody>
      </p:sp>
      <p:sp>
        <p:nvSpPr>
          <p:cNvPr id="24" name="Text 22"/>
          <p:cNvSpPr/>
          <p:nvPr/>
        </p:nvSpPr>
        <p:spPr>
          <a:xfrm>
            <a:off x="6264593" y="1800701"/>
            <a:ext cx="4785003" cy="574119"/>
          </a:xfrm>
          <a:prstGeom prst="rect">
            <a:avLst/>
          </a:prstGeom>
          <a:noFill/>
          <a:ln/>
        </p:spPr>
        <p:txBody>
          <a:bodyPr wrap="square" lIns="0" tIns="0" rIns="0" bIns="0" rtlCol="0" anchor="t"/>
          <a:lstStyle/>
          <a:p>
            <a:pPr marL="0" indent="0" algn="ctr">
              <a:lnSpc>
                <a:spcPts val="2250"/>
              </a:lnSpc>
              <a:buNone/>
            </a:pPr>
            <a:r>
              <a:rPr lang="en-US" sz="1500" dirty="0">
                <a:solidFill>
                  <a:srgbClr val="4B4A4A"/>
                </a:solidFill>
                <a:latin typeface="Geist" pitchFamily="34" charset="0"/>
                <a:ea typeface="Geist" pitchFamily="34" charset="-122"/>
                <a:cs typeface="Geist" pitchFamily="34" charset="-120"/>
              </a:rPr>
              <a:t>Expand to additional cities, build stronger community partnerships.</a:t>
            </a:r>
            <a:endParaRPr lang="en-US" sz="1500" dirty="0"/>
          </a:p>
        </p:txBody>
      </p:sp>
      <p:sp>
        <p:nvSpPr>
          <p:cNvPr id="25" name="Text 23"/>
          <p:cNvSpPr/>
          <p:nvPr/>
        </p:nvSpPr>
        <p:spPr>
          <a:xfrm>
            <a:off x="6264593" y="2482334"/>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New city launches</a:t>
            </a:r>
            <a:endParaRPr lang="en-US" sz="1500" dirty="0"/>
          </a:p>
        </p:txBody>
      </p:sp>
      <p:sp>
        <p:nvSpPr>
          <p:cNvPr id="26" name="Text 24"/>
          <p:cNvSpPr/>
          <p:nvPr/>
        </p:nvSpPr>
        <p:spPr>
          <a:xfrm>
            <a:off x="6264593" y="2832140"/>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Partnerships</a:t>
            </a:r>
            <a:endParaRPr lang="en-US" sz="1500" dirty="0"/>
          </a:p>
        </p:txBody>
      </p:sp>
      <p:sp>
        <p:nvSpPr>
          <p:cNvPr id="27" name="Text 25"/>
          <p:cNvSpPr/>
          <p:nvPr/>
        </p:nvSpPr>
        <p:spPr>
          <a:xfrm>
            <a:off x="6264593" y="3181945"/>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Local marketing</a:t>
            </a:r>
            <a:endParaRPr lang="en-US" sz="1500" dirty="0"/>
          </a:p>
        </p:txBody>
      </p:sp>
      <p:sp>
        <p:nvSpPr>
          <p:cNvPr id="28" name="Shape 26"/>
          <p:cNvSpPr/>
          <p:nvPr/>
        </p:nvSpPr>
        <p:spPr>
          <a:xfrm>
            <a:off x="11329392" y="4186416"/>
            <a:ext cx="22860" cy="538043"/>
          </a:xfrm>
          <a:prstGeom prst="roundRect">
            <a:avLst>
              <a:gd name="adj" fmla="val 706200"/>
            </a:avLst>
          </a:prstGeom>
          <a:solidFill>
            <a:srgbClr val="B7D5CA"/>
          </a:solidFill>
          <a:ln/>
        </p:spPr>
      </p:sp>
      <p:sp>
        <p:nvSpPr>
          <p:cNvPr id="29" name="Shape 27"/>
          <p:cNvSpPr/>
          <p:nvPr/>
        </p:nvSpPr>
        <p:spPr>
          <a:xfrm>
            <a:off x="11139130" y="3984724"/>
            <a:ext cx="403503" cy="403503"/>
          </a:xfrm>
          <a:prstGeom prst="roundRect">
            <a:avLst>
              <a:gd name="adj" fmla="val 40009"/>
            </a:avLst>
          </a:prstGeom>
          <a:solidFill>
            <a:srgbClr val="D1EFE4"/>
          </a:solidFill>
          <a:ln w="7620">
            <a:solidFill>
              <a:srgbClr val="B7D5CA"/>
            </a:solidFill>
            <a:prstDash val="solid"/>
          </a:ln>
        </p:spPr>
      </p:sp>
      <p:sp>
        <p:nvSpPr>
          <p:cNvPr id="30" name="Text 28"/>
          <p:cNvSpPr/>
          <p:nvPr/>
        </p:nvSpPr>
        <p:spPr>
          <a:xfrm>
            <a:off x="11206341" y="4018300"/>
            <a:ext cx="268962" cy="336233"/>
          </a:xfrm>
          <a:prstGeom prst="rect">
            <a:avLst/>
          </a:prstGeom>
          <a:noFill/>
          <a:ln/>
        </p:spPr>
        <p:txBody>
          <a:bodyPr wrap="none" lIns="0" tIns="0" rIns="0" bIns="0" rtlCol="0" anchor="t"/>
          <a:lstStyle/>
          <a:p>
            <a:pPr marL="0" indent="0" algn="ctr">
              <a:lnSpc>
                <a:spcPts val="2100"/>
              </a:lnSpc>
              <a:buNone/>
            </a:pPr>
            <a:r>
              <a:rPr lang="en-US" sz="2100" b="1" dirty="0">
                <a:solidFill>
                  <a:srgbClr val="4B4A4A"/>
                </a:solidFill>
                <a:latin typeface="Noto Serif SC Bold" pitchFamily="34" charset="0"/>
                <a:ea typeface="Noto Serif SC Bold" pitchFamily="34" charset="-122"/>
                <a:cs typeface="Noto Serif SC Bold" pitchFamily="34" charset="-120"/>
              </a:rPr>
              <a:t>4</a:t>
            </a:r>
            <a:endParaRPr lang="en-US" sz="2100" dirty="0"/>
          </a:p>
        </p:txBody>
      </p:sp>
      <p:sp>
        <p:nvSpPr>
          <p:cNvPr id="31" name="Text 29"/>
          <p:cNvSpPr/>
          <p:nvPr/>
        </p:nvSpPr>
        <p:spPr>
          <a:xfrm>
            <a:off x="9457492" y="4903946"/>
            <a:ext cx="3767018" cy="280154"/>
          </a:xfrm>
          <a:prstGeom prst="rect">
            <a:avLst/>
          </a:prstGeom>
          <a:noFill/>
          <a:ln/>
        </p:spPr>
        <p:txBody>
          <a:bodyPr wrap="none" lIns="0" tIns="0" rIns="0" bIns="0" rtlCol="0" anchor="t"/>
          <a:lstStyle/>
          <a:p>
            <a:pPr marL="0" indent="0" algn="ctr">
              <a:lnSpc>
                <a:spcPts val="2200"/>
              </a:lnSpc>
              <a:buNone/>
            </a:pPr>
            <a:r>
              <a:rPr lang="en-US" b="1" dirty="0">
                <a:solidFill>
                  <a:srgbClr val="4B4A4A"/>
                </a:solidFill>
                <a:latin typeface="Noto Serif SC Bold" pitchFamily="34" charset="0"/>
                <a:ea typeface="Noto Serif SC Bold" pitchFamily="34" charset="-122"/>
                <a:cs typeface="Noto Serif SC Bold" pitchFamily="34" charset="-120"/>
              </a:rPr>
              <a:t>Phase 4: Ecosystem Development</a:t>
            </a:r>
            <a:endParaRPr lang="en-US" dirty="0"/>
          </a:p>
        </p:txBody>
      </p:sp>
      <p:sp>
        <p:nvSpPr>
          <p:cNvPr id="32" name="Text 30"/>
          <p:cNvSpPr/>
          <p:nvPr/>
        </p:nvSpPr>
        <p:spPr>
          <a:xfrm>
            <a:off x="8948499" y="5291614"/>
            <a:ext cx="4785003" cy="574119"/>
          </a:xfrm>
          <a:prstGeom prst="rect">
            <a:avLst/>
          </a:prstGeom>
          <a:noFill/>
          <a:ln/>
        </p:spPr>
        <p:txBody>
          <a:bodyPr wrap="square" lIns="0" tIns="0" rIns="0" bIns="0" rtlCol="0" anchor="t"/>
          <a:lstStyle/>
          <a:p>
            <a:pPr marL="0" indent="0" algn="ctr">
              <a:lnSpc>
                <a:spcPts val="2250"/>
              </a:lnSpc>
              <a:buNone/>
            </a:pPr>
            <a:r>
              <a:rPr lang="en-US" sz="1500" dirty="0">
                <a:solidFill>
                  <a:srgbClr val="4B4A4A"/>
                </a:solidFill>
                <a:latin typeface="Geist" pitchFamily="34" charset="0"/>
                <a:ea typeface="Geist" pitchFamily="34" charset="-122"/>
                <a:cs typeface="Geist" pitchFamily="34" charset="-120"/>
              </a:rPr>
              <a:t>Explore additional services like women-centric delivery or logistics.</a:t>
            </a:r>
            <a:endParaRPr lang="en-US" sz="1500" dirty="0"/>
          </a:p>
        </p:txBody>
      </p:sp>
      <p:sp>
        <p:nvSpPr>
          <p:cNvPr id="33" name="Text 31"/>
          <p:cNvSpPr/>
          <p:nvPr/>
        </p:nvSpPr>
        <p:spPr>
          <a:xfrm>
            <a:off x="8948499" y="5973247"/>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Women-led deliveries</a:t>
            </a:r>
            <a:endParaRPr lang="en-US" sz="1500" dirty="0"/>
          </a:p>
        </p:txBody>
      </p:sp>
      <p:sp>
        <p:nvSpPr>
          <p:cNvPr id="34" name="Text 32"/>
          <p:cNvSpPr/>
          <p:nvPr/>
        </p:nvSpPr>
        <p:spPr>
          <a:xfrm>
            <a:off x="8948499" y="6323052"/>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Community events</a:t>
            </a:r>
            <a:endParaRPr lang="en-US" sz="1500" dirty="0"/>
          </a:p>
        </p:txBody>
      </p:sp>
      <p:sp>
        <p:nvSpPr>
          <p:cNvPr id="35" name="Text 33"/>
          <p:cNvSpPr/>
          <p:nvPr/>
        </p:nvSpPr>
        <p:spPr>
          <a:xfrm>
            <a:off x="8948499" y="6672858"/>
            <a:ext cx="4785003" cy="287060"/>
          </a:xfrm>
          <a:prstGeom prst="rect">
            <a:avLst/>
          </a:prstGeom>
          <a:noFill/>
          <a:ln/>
        </p:spPr>
        <p:txBody>
          <a:bodyPr wrap="none" lIns="0" tIns="0" rIns="0" bIns="0" rtlCol="0" anchor="t"/>
          <a:lstStyle/>
          <a:p>
            <a:pPr marL="342900" indent="-342900" algn="l">
              <a:lnSpc>
                <a:spcPts val="2250"/>
              </a:lnSpc>
              <a:buSzPct val="100000"/>
              <a:buChar char="•"/>
            </a:pPr>
            <a:r>
              <a:rPr lang="en-US" sz="1500" dirty="0">
                <a:solidFill>
                  <a:srgbClr val="4B4A4A"/>
                </a:solidFill>
                <a:latin typeface="Geist" pitchFamily="34" charset="0"/>
                <a:ea typeface="Geist" pitchFamily="34" charset="-122"/>
                <a:cs typeface="Geist" pitchFamily="34" charset="-120"/>
              </a:rPr>
              <a:t>Advanced analytics</a:t>
            </a:r>
            <a:endParaRPr lang="en-US" sz="1500" dirty="0"/>
          </a:p>
        </p:txBody>
      </p:sp>
      <p:sp>
        <p:nvSpPr>
          <p:cNvPr id="36" name="Text 34"/>
          <p:cNvSpPr/>
          <p:nvPr/>
        </p:nvSpPr>
        <p:spPr>
          <a:xfrm>
            <a:off x="717471" y="7161609"/>
            <a:ext cx="13195459" cy="574119"/>
          </a:xfrm>
          <a:prstGeom prst="rect">
            <a:avLst/>
          </a:prstGeom>
          <a:noFill/>
          <a:ln/>
        </p:spPr>
        <p:txBody>
          <a:bodyPr wrap="square" lIns="0" tIns="0" rIns="0" bIns="0" rtlCol="0" anchor="t"/>
          <a:lstStyle/>
          <a:p>
            <a:pPr marL="0" indent="0" algn="just">
              <a:lnSpc>
                <a:spcPts val="2250"/>
              </a:lnSpc>
              <a:buNone/>
            </a:pPr>
            <a:r>
              <a:rPr lang="en-US" sz="1500" dirty="0">
                <a:solidFill>
                  <a:srgbClr val="4B4A4A"/>
                </a:solidFill>
                <a:latin typeface="Geist" pitchFamily="34" charset="0"/>
                <a:ea typeface="Geist" pitchFamily="34" charset="-122"/>
                <a:cs typeface="Geist" pitchFamily="34" charset="-120"/>
              </a:rPr>
              <a:t>This roadmap outlines our strategic growth, starting with a strong foundation and progressively building towards a comprehensive ecosystem for women's mobility and empowerment.</a:t>
            </a:r>
            <a:endParaRPr lang="en-US" sz="1500" dirty="0"/>
          </a:p>
        </p:txBody>
      </p:sp>
      <p:sp>
        <p:nvSpPr>
          <p:cNvPr id="37" name="Rectangle 36">
            <a:extLst>
              <a:ext uri="{FF2B5EF4-FFF2-40B4-BE49-F238E27FC236}">
                <a16:creationId xmlns:a16="http://schemas.microsoft.com/office/drawing/2014/main" id="{7B0EF64C-275C-45E2-AA25-1C214B31F75D}"/>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5904" y="457200"/>
            <a:ext cx="10060067" cy="442079"/>
          </a:xfrm>
          <a:prstGeom prst="rect">
            <a:avLst/>
          </a:prstGeom>
          <a:noFill/>
          <a:ln/>
        </p:spPr>
        <p:txBody>
          <a:bodyPr wrap="none" lIns="0" tIns="0" rIns="0" bIns="0" rtlCol="0" anchor="t"/>
          <a:lstStyle/>
          <a:p>
            <a:pPr marL="0" indent="0" algn="l">
              <a:lnSpc>
                <a:spcPts val="3450"/>
              </a:lnSpc>
              <a:buNone/>
            </a:pPr>
            <a:r>
              <a:rPr lang="en-US" sz="2800" b="1" dirty="0">
                <a:solidFill>
                  <a:srgbClr val="006747"/>
                </a:solidFill>
                <a:latin typeface="Noto Serif SC Bold" pitchFamily="34" charset="0"/>
                <a:ea typeface="Noto Serif SC Bold" pitchFamily="34" charset="-122"/>
                <a:cs typeface="Noto Serif SC Bold" pitchFamily="34" charset="-120"/>
              </a:rPr>
              <a:t>Standing Out: Comparing Her Ride with Other Solutions</a:t>
            </a:r>
            <a:endParaRPr lang="en-US" sz="2800" dirty="0"/>
          </a:p>
        </p:txBody>
      </p:sp>
      <p:sp>
        <p:nvSpPr>
          <p:cNvPr id="3" name="Shape 1"/>
          <p:cNvSpPr/>
          <p:nvPr/>
        </p:nvSpPr>
        <p:spPr>
          <a:xfrm>
            <a:off x="565904" y="1182172"/>
            <a:ext cx="13498592" cy="5752386"/>
          </a:xfrm>
          <a:prstGeom prst="roundRect">
            <a:avLst>
              <a:gd name="adj" fmla="val 2214"/>
            </a:avLst>
          </a:prstGeom>
          <a:noFill/>
          <a:ln w="7620">
            <a:solidFill>
              <a:srgbClr val="000000">
                <a:alpha val="8000"/>
              </a:srgbClr>
            </a:solidFill>
            <a:prstDash val="solid"/>
          </a:ln>
        </p:spPr>
      </p:sp>
      <p:sp>
        <p:nvSpPr>
          <p:cNvPr id="4" name="Shape 2"/>
          <p:cNvSpPr/>
          <p:nvPr/>
        </p:nvSpPr>
        <p:spPr>
          <a:xfrm>
            <a:off x="573524" y="1189792"/>
            <a:ext cx="13483352" cy="411242"/>
          </a:xfrm>
          <a:prstGeom prst="rect">
            <a:avLst/>
          </a:prstGeom>
          <a:solidFill>
            <a:srgbClr val="FFFFFF">
              <a:alpha val="4000"/>
            </a:srgbClr>
          </a:solidFill>
          <a:ln/>
        </p:spPr>
      </p:sp>
      <p:sp>
        <p:nvSpPr>
          <p:cNvPr id="5" name="Text 3"/>
          <p:cNvSpPr/>
          <p:nvPr/>
        </p:nvSpPr>
        <p:spPr>
          <a:xfrm>
            <a:off x="715208" y="1282303"/>
            <a:ext cx="3084076" cy="226219"/>
          </a:xfrm>
          <a:prstGeom prst="rect">
            <a:avLst/>
          </a:prstGeom>
          <a:noFill/>
          <a:ln/>
        </p:spPr>
        <p:txBody>
          <a:bodyPr wrap="none" lIns="0" tIns="0" rIns="0" bIns="0" rtlCol="0" anchor="t"/>
          <a:lstStyle/>
          <a:p>
            <a:pPr marL="0" indent="0" algn="l">
              <a:lnSpc>
                <a:spcPts val="1750"/>
              </a:lnSpc>
              <a:buNone/>
            </a:pPr>
            <a:endParaRPr lang="en-US" sz="1200" dirty="0"/>
          </a:p>
        </p:txBody>
      </p:sp>
      <p:sp>
        <p:nvSpPr>
          <p:cNvPr id="6" name="Text 4"/>
          <p:cNvSpPr/>
          <p:nvPr/>
        </p:nvSpPr>
        <p:spPr>
          <a:xfrm>
            <a:off x="4089797" y="1282303"/>
            <a:ext cx="3080266" cy="226219"/>
          </a:xfrm>
          <a:prstGeom prst="rect">
            <a:avLst/>
          </a:prstGeom>
          <a:noFill/>
          <a:ln/>
        </p:spPr>
        <p:txBody>
          <a:bodyPr wrap="none" lIns="0" tIns="0" rIns="0" bIns="0" rtlCol="0" anchor="t"/>
          <a:lstStyle/>
          <a:p>
            <a:pPr marL="0" indent="0" algn="l">
              <a:lnSpc>
                <a:spcPts val="1750"/>
              </a:lnSpc>
              <a:buNone/>
            </a:pPr>
            <a:r>
              <a:rPr lang="en-US" sz="1600" b="1" dirty="0">
                <a:solidFill>
                  <a:srgbClr val="4B4A4A"/>
                </a:solidFill>
                <a:latin typeface="Geist" pitchFamily="34" charset="0"/>
                <a:ea typeface="Geist" pitchFamily="34" charset="-122"/>
                <a:cs typeface="Geist" pitchFamily="34" charset="-120"/>
              </a:rPr>
              <a:t>Her Ride</a:t>
            </a:r>
            <a:endParaRPr lang="en-US" sz="1600" dirty="0"/>
          </a:p>
        </p:txBody>
      </p:sp>
      <p:sp>
        <p:nvSpPr>
          <p:cNvPr id="7" name="Text 5"/>
          <p:cNvSpPr/>
          <p:nvPr/>
        </p:nvSpPr>
        <p:spPr>
          <a:xfrm>
            <a:off x="7460575" y="1282303"/>
            <a:ext cx="3080266" cy="226219"/>
          </a:xfrm>
          <a:prstGeom prst="rect">
            <a:avLst/>
          </a:prstGeom>
          <a:noFill/>
          <a:ln/>
        </p:spPr>
        <p:txBody>
          <a:bodyPr wrap="none" lIns="0" tIns="0" rIns="0" bIns="0" rtlCol="0" anchor="t"/>
          <a:lstStyle/>
          <a:p>
            <a:pPr marL="0" indent="0" algn="l">
              <a:lnSpc>
                <a:spcPts val="1750"/>
              </a:lnSpc>
              <a:buNone/>
            </a:pPr>
            <a:r>
              <a:rPr lang="en-US" sz="1600" b="1" dirty="0">
                <a:solidFill>
                  <a:srgbClr val="4B4A4A"/>
                </a:solidFill>
                <a:latin typeface="Geist" pitchFamily="34" charset="0"/>
                <a:ea typeface="Geist" pitchFamily="34" charset="-122"/>
                <a:cs typeface="Geist" pitchFamily="34" charset="-120"/>
              </a:rPr>
              <a:t>Uber</a:t>
            </a:r>
            <a:endParaRPr lang="en-US" sz="1600" dirty="0"/>
          </a:p>
        </p:txBody>
      </p:sp>
      <p:sp>
        <p:nvSpPr>
          <p:cNvPr id="8" name="Text 6"/>
          <p:cNvSpPr/>
          <p:nvPr/>
        </p:nvSpPr>
        <p:spPr>
          <a:xfrm>
            <a:off x="10831354" y="1282303"/>
            <a:ext cx="3084076" cy="226219"/>
          </a:xfrm>
          <a:prstGeom prst="rect">
            <a:avLst/>
          </a:prstGeom>
          <a:noFill/>
          <a:ln/>
        </p:spPr>
        <p:txBody>
          <a:bodyPr wrap="none" lIns="0" tIns="0" rIns="0" bIns="0" rtlCol="0" anchor="t"/>
          <a:lstStyle/>
          <a:p>
            <a:pPr marL="0" indent="0" algn="l">
              <a:lnSpc>
                <a:spcPts val="1750"/>
              </a:lnSpc>
              <a:buNone/>
            </a:pPr>
            <a:r>
              <a:rPr lang="en-US" sz="1600" b="1" dirty="0">
                <a:solidFill>
                  <a:srgbClr val="4B4A4A"/>
                </a:solidFill>
                <a:latin typeface="Geist" pitchFamily="34" charset="0"/>
                <a:ea typeface="Geist" pitchFamily="34" charset="-122"/>
                <a:cs typeface="Geist" pitchFamily="34" charset="-120"/>
              </a:rPr>
              <a:t>Ola</a:t>
            </a:r>
            <a:endParaRPr lang="en-US" sz="1600" dirty="0"/>
          </a:p>
        </p:txBody>
      </p:sp>
      <p:sp>
        <p:nvSpPr>
          <p:cNvPr id="9" name="Shape 7"/>
          <p:cNvSpPr/>
          <p:nvPr/>
        </p:nvSpPr>
        <p:spPr>
          <a:xfrm>
            <a:off x="573524" y="1601033"/>
            <a:ext cx="13483352" cy="411242"/>
          </a:xfrm>
          <a:prstGeom prst="rect">
            <a:avLst/>
          </a:prstGeom>
          <a:solidFill>
            <a:srgbClr val="000000">
              <a:alpha val="4000"/>
            </a:srgbClr>
          </a:solidFill>
          <a:ln/>
        </p:spPr>
      </p:sp>
      <p:sp>
        <p:nvSpPr>
          <p:cNvPr id="10" name="Text 8"/>
          <p:cNvSpPr/>
          <p:nvPr/>
        </p:nvSpPr>
        <p:spPr>
          <a:xfrm>
            <a:off x="715208" y="1693545"/>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Driver Gender</a:t>
            </a:r>
            <a:endParaRPr lang="en-US" sz="1400" dirty="0"/>
          </a:p>
        </p:txBody>
      </p:sp>
      <p:sp>
        <p:nvSpPr>
          <p:cNvPr id="11" name="Text 9"/>
          <p:cNvSpPr/>
          <p:nvPr/>
        </p:nvSpPr>
        <p:spPr>
          <a:xfrm>
            <a:off x="4089797" y="1693545"/>
            <a:ext cx="3080266" cy="226219"/>
          </a:xfrm>
          <a:prstGeom prst="rect">
            <a:avLst/>
          </a:prstGeom>
          <a:noFill/>
          <a:ln/>
        </p:spPr>
        <p:txBody>
          <a:bodyPr wrap="none" lIns="0" tIns="0" rIns="0" bIns="0" rtlCol="0" anchor="t"/>
          <a:lstStyle/>
          <a:p>
            <a:pPr marL="0" indent="0" algn="l">
              <a:lnSpc>
                <a:spcPts val="1750"/>
              </a:lnSpc>
              <a:buNone/>
            </a:pPr>
            <a:r>
              <a:rPr lang="en-US" sz="1400" dirty="0">
                <a:solidFill>
                  <a:srgbClr val="4B4A4A"/>
                </a:solidFill>
                <a:latin typeface="Geist" pitchFamily="34" charset="0"/>
                <a:ea typeface="Geist" pitchFamily="34" charset="-122"/>
                <a:cs typeface="Geist" pitchFamily="34" charset="-120"/>
              </a:rPr>
              <a:t>Exclusively Female</a:t>
            </a:r>
            <a:endParaRPr lang="en-US" sz="1400" dirty="0"/>
          </a:p>
        </p:txBody>
      </p:sp>
      <p:sp>
        <p:nvSpPr>
          <p:cNvPr id="12" name="Text 10"/>
          <p:cNvSpPr/>
          <p:nvPr/>
        </p:nvSpPr>
        <p:spPr>
          <a:xfrm>
            <a:off x="7460575" y="1693545"/>
            <a:ext cx="3080266" cy="226219"/>
          </a:xfrm>
          <a:prstGeom prst="rect">
            <a:avLst/>
          </a:prstGeom>
          <a:noFill/>
          <a:ln/>
        </p:spPr>
        <p:txBody>
          <a:bodyPr wrap="none" lIns="0" tIns="0" rIns="0" bIns="0" rtlCol="0" anchor="t"/>
          <a:lstStyle/>
          <a:p>
            <a:pPr marL="0" indent="0" algn="l">
              <a:lnSpc>
                <a:spcPts val="1750"/>
              </a:lnSpc>
              <a:buNone/>
            </a:pPr>
            <a:r>
              <a:rPr lang="en-US" sz="1400" dirty="0">
                <a:solidFill>
                  <a:srgbClr val="4B4A4A"/>
                </a:solidFill>
                <a:latin typeface="Geist" pitchFamily="34" charset="0"/>
                <a:ea typeface="Geist" pitchFamily="34" charset="-122"/>
                <a:cs typeface="Geist" pitchFamily="34" charset="-120"/>
              </a:rPr>
              <a:t>Mixed</a:t>
            </a:r>
            <a:endParaRPr lang="en-US" sz="1400" dirty="0"/>
          </a:p>
        </p:txBody>
      </p:sp>
      <p:sp>
        <p:nvSpPr>
          <p:cNvPr id="13" name="Text 11"/>
          <p:cNvSpPr/>
          <p:nvPr/>
        </p:nvSpPr>
        <p:spPr>
          <a:xfrm>
            <a:off x="10831354" y="1693545"/>
            <a:ext cx="3084076" cy="226219"/>
          </a:xfrm>
          <a:prstGeom prst="rect">
            <a:avLst/>
          </a:prstGeom>
          <a:noFill/>
          <a:ln/>
        </p:spPr>
        <p:txBody>
          <a:bodyPr wrap="none" lIns="0" tIns="0" rIns="0" bIns="0" rtlCol="0" anchor="t"/>
          <a:lstStyle/>
          <a:p>
            <a:pPr marL="0" indent="0" algn="l">
              <a:lnSpc>
                <a:spcPts val="1750"/>
              </a:lnSpc>
              <a:buNone/>
            </a:pPr>
            <a:r>
              <a:rPr lang="en-US" sz="1200" dirty="0">
                <a:solidFill>
                  <a:srgbClr val="4B4A4A"/>
                </a:solidFill>
                <a:latin typeface="Geist" pitchFamily="34" charset="0"/>
                <a:ea typeface="Geist" pitchFamily="34" charset="-122"/>
                <a:cs typeface="Geist" pitchFamily="34" charset="-120"/>
              </a:rPr>
              <a:t>Mixed</a:t>
            </a:r>
            <a:endParaRPr lang="en-US" sz="1200" dirty="0"/>
          </a:p>
        </p:txBody>
      </p:sp>
      <p:sp>
        <p:nvSpPr>
          <p:cNvPr id="14" name="Shape 12"/>
          <p:cNvSpPr/>
          <p:nvPr/>
        </p:nvSpPr>
        <p:spPr>
          <a:xfrm>
            <a:off x="573524" y="2012275"/>
            <a:ext cx="13483352" cy="637461"/>
          </a:xfrm>
          <a:prstGeom prst="rect">
            <a:avLst/>
          </a:prstGeom>
          <a:solidFill>
            <a:srgbClr val="FFFFFF">
              <a:alpha val="4000"/>
            </a:srgbClr>
          </a:solidFill>
          <a:ln/>
        </p:spPr>
      </p:sp>
      <p:sp>
        <p:nvSpPr>
          <p:cNvPr id="15" name="Text 13"/>
          <p:cNvSpPr/>
          <p:nvPr/>
        </p:nvSpPr>
        <p:spPr>
          <a:xfrm>
            <a:off x="715208" y="2104787"/>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Primary Focus</a:t>
            </a:r>
            <a:endParaRPr lang="en-US" sz="1400" dirty="0"/>
          </a:p>
        </p:txBody>
      </p:sp>
      <p:sp>
        <p:nvSpPr>
          <p:cNvPr id="16" name="Text 14"/>
          <p:cNvSpPr/>
          <p:nvPr/>
        </p:nvSpPr>
        <p:spPr>
          <a:xfrm>
            <a:off x="4089797" y="2104787"/>
            <a:ext cx="3080266" cy="452438"/>
          </a:xfrm>
          <a:prstGeom prst="rect">
            <a:avLst/>
          </a:prstGeom>
          <a:noFill/>
          <a:ln/>
        </p:spPr>
        <p:txBody>
          <a:bodyPr wrap="square" lIns="0" tIns="0" rIns="0" bIns="0" rtlCol="0" anchor="t"/>
          <a:lstStyle/>
          <a:p>
            <a:pPr marL="0" indent="0" algn="l">
              <a:lnSpc>
                <a:spcPts val="1750"/>
              </a:lnSpc>
              <a:buNone/>
            </a:pPr>
            <a:r>
              <a:rPr lang="en-US" sz="1400" dirty="0">
                <a:solidFill>
                  <a:srgbClr val="4B4A4A"/>
                </a:solidFill>
                <a:latin typeface="Geist" pitchFamily="34" charset="0"/>
                <a:ea typeface="Geist" pitchFamily="34" charset="-122"/>
                <a:cs typeface="Geist" pitchFamily="34" charset="-120"/>
              </a:rPr>
              <a:t>Women's Safety, Empowerment &amp; Community Building</a:t>
            </a:r>
            <a:endParaRPr lang="en-US" sz="1400" dirty="0"/>
          </a:p>
        </p:txBody>
      </p:sp>
      <p:sp>
        <p:nvSpPr>
          <p:cNvPr id="17" name="Text 15"/>
          <p:cNvSpPr/>
          <p:nvPr/>
        </p:nvSpPr>
        <p:spPr>
          <a:xfrm>
            <a:off x="7460575" y="2104787"/>
            <a:ext cx="3080266" cy="452438"/>
          </a:xfrm>
          <a:prstGeom prst="rect">
            <a:avLst/>
          </a:prstGeom>
          <a:noFill/>
          <a:ln/>
        </p:spPr>
        <p:txBody>
          <a:bodyPr wrap="square" lIns="0" tIns="0" rIns="0" bIns="0" rtlCol="0" anchor="t"/>
          <a:lstStyle/>
          <a:p>
            <a:pPr marL="0" indent="0" algn="l">
              <a:lnSpc>
                <a:spcPts val="1750"/>
              </a:lnSpc>
              <a:buNone/>
            </a:pPr>
            <a:r>
              <a:rPr lang="en-US" sz="1400" dirty="0">
                <a:solidFill>
                  <a:srgbClr val="4B4A4A"/>
                </a:solidFill>
                <a:latin typeface="Geist" pitchFamily="34" charset="0"/>
                <a:ea typeface="Geist" pitchFamily="34" charset="-122"/>
                <a:cs typeface="Geist" pitchFamily="34" charset="-120"/>
              </a:rPr>
              <a:t>Convenience, Market Share &amp; General Transportation</a:t>
            </a:r>
            <a:endParaRPr lang="en-US" sz="1400" dirty="0"/>
          </a:p>
        </p:txBody>
      </p:sp>
      <p:sp>
        <p:nvSpPr>
          <p:cNvPr id="18" name="Text 16"/>
          <p:cNvSpPr/>
          <p:nvPr/>
        </p:nvSpPr>
        <p:spPr>
          <a:xfrm>
            <a:off x="10831354" y="2104787"/>
            <a:ext cx="3084076" cy="452438"/>
          </a:xfrm>
          <a:prstGeom prst="rect">
            <a:avLst/>
          </a:prstGeom>
          <a:noFill/>
          <a:ln/>
        </p:spPr>
        <p:txBody>
          <a:bodyPr wrap="square" lIns="0" tIns="0" rIns="0" bIns="0" rtlCol="0" anchor="t"/>
          <a:lstStyle/>
          <a:p>
            <a:pPr marL="0" indent="0" algn="l">
              <a:lnSpc>
                <a:spcPts val="1750"/>
              </a:lnSpc>
              <a:buNone/>
            </a:pPr>
            <a:r>
              <a:rPr lang="en-US" sz="1400" dirty="0">
                <a:solidFill>
                  <a:srgbClr val="4B4A4A"/>
                </a:solidFill>
                <a:latin typeface="Geist" pitchFamily="34" charset="0"/>
                <a:ea typeface="Geist" pitchFamily="34" charset="-122"/>
                <a:cs typeface="Geist" pitchFamily="34" charset="-120"/>
              </a:rPr>
              <a:t>Affordability, Localized Convenience &amp; Broad Reach</a:t>
            </a:r>
            <a:endParaRPr lang="en-US" sz="1400" dirty="0"/>
          </a:p>
        </p:txBody>
      </p:sp>
      <p:sp>
        <p:nvSpPr>
          <p:cNvPr id="19" name="Shape 17"/>
          <p:cNvSpPr/>
          <p:nvPr/>
        </p:nvSpPr>
        <p:spPr>
          <a:xfrm>
            <a:off x="573524" y="2649736"/>
            <a:ext cx="13483352" cy="637461"/>
          </a:xfrm>
          <a:prstGeom prst="rect">
            <a:avLst/>
          </a:prstGeom>
          <a:solidFill>
            <a:srgbClr val="000000">
              <a:alpha val="4000"/>
            </a:srgbClr>
          </a:solidFill>
          <a:ln/>
        </p:spPr>
      </p:sp>
      <p:sp>
        <p:nvSpPr>
          <p:cNvPr id="20" name="Text 18"/>
          <p:cNvSpPr/>
          <p:nvPr/>
        </p:nvSpPr>
        <p:spPr>
          <a:xfrm>
            <a:off x="715208" y="2742248"/>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Safety Features</a:t>
            </a:r>
            <a:endParaRPr lang="en-US" sz="1400" dirty="0"/>
          </a:p>
        </p:txBody>
      </p:sp>
      <p:sp>
        <p:nvSpPr>
          <p:cNvPr id="21" name="Text 19"/>
          <p:cNvSpPr/>
          <p:nvPr/>
        </p:nvSpPr>
        <p:spPr>
          <a:xfrm>
            <a:off x="4089797" y="2742248"/>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Advanced (SOS, Vetted Female Drivers, real-time tracking, in-app support)</a:t>
            </a:r>
            <a:endParaRPr lang="en-US" sz="1300" dirty="0"/>
          </a:p>
        </p:txBody>
      </p:sp>
      <p:sp>
        <p:nvSpPr>
          <p:cNvPr id="22" name="Text 20"/>
          <p:cNvSpPr/>
          <p:nvPr/>
        </p:nvSpPr>
        <p:spPr>
          <a:xfrm>
            <a:off x="7460575" y="2742248"/>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Standard (GPS tracking, emergency button, share trip, basic driver screening)</a:t>
            </a:r>
            <a:endParaRPr lang="en-US" sz="1300" dirty="0"/>
          </a:p>
        </p:txBody>
      </p:sp>
      <p:sp>
        <p:nvSpPr>
          <p:cNvPr id="23" name="Text 21"/>
          <p:cNvSpPr/>
          <p:nvPr/>
        </p:nvSpPr>
        <p:spPr>
          <a:xfrm>
            <a:off x="10831354" y="2742248"/>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Standard (GPS tracking, SOS button, driver verification, some in-car CCTV)</a:t>
            </a:r>
            <a:endParaRPr lang="en-US" sz="1300" dirty="0"/>
          </a:p>
        </p:txBody>
      </p:sp>
      <p:sp>
        <p:nvSpPr>
          <p:cNvPr id="24" name="Shape 22"/>
          <p:cNvSpPr/>
          <p:nvPr/>
        </p:nvSpPr>
        <p:spPr>
          <a:xfrm>
            <a:off x="573524" y="3287197"/>
            <a:ext cx="13483352" cy="637461"/>
          </a:xfrm>
          <a:prstGeom prst="rect">
            <a:avLst/>
          </a:prstGeom>
          <a:solidFill>
            <a:srgbClr val="FFFFFF">
              <a:alpha val="4000"/>
            </a:srgbClr>
          </a:solidFill>
          <a:ln/>
        </p:spPr>
      </p:sp>
      <p:sp>
        <p:nvSpPr>
          <p:cNvPr id="25" name="Text 23"/>
          <p:cNvSpPr/>
          <p:nvPr/>
        </p:nvSpPr>
        <p:spPr>
          <a:xfrm>
            <a:off x="715208" y="3379708"/>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Community Aspect</a:t>
            </a:r>
            <a:endParaRPr lang="en-US" sz="1400" dirty="0"/>
          </a:p>
        </p:txBody>
      </p:sp>
      <p:sp>
        <p:nvSpPr>
          <p:cNvPr id="26" name="Text 24"/>
          <p:cNvSpPr/>
          <p:nvPr/>
        </p:nvSpPr>
        <p:spPr>
          <a:xfrm>
            <a:off x="4089797" y="3379708"/>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Strong (Support networks for female drivers, training, community events)</a:t>
            </a:r>
            <a:endParaRPr lang="en-US" sz="1300" dirty="0"/>
          </a:p>
        </p:txBody>
      </p:sp>
      <p:sp>
        <p:nvSpPr>
          <p:cNvPr id="27" name="Text 25"/>
          <p:cNvSpPr/>
          <p:nvPr/>
        </p:nvSpPr>
        <p:spPr>
          <a:xfrm>
            <a:off x="7460575" y="3379708"/>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Minimal (Driver ratings, some partnerships, general support)</a:t>
            </a:r>
            <a:endParaRPr lang="en-US" sz="1300" dirty="0"/>
          </a:p>
        </p:txBody>
      </p:sp>
      <p:sp>
        <p:nvSpPr>
          <p:cNvPr id="28" name="Text 26"/>
          <p:cNvSpPr/>
          <p:nvPr/>
        </p:nvSpPr>
        <p:spPr>
          <a:xfrm>
            <a:off x="10831354" y="3379708"/>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Minimal (Driver ratings, localized driver support, limited community focus)</a:t>
            </a:r>
            <a:endParaRPr lang="en-US" sz="1300" dirty="0"/>
          </a:p>
        </p:txBody>
      </p:sp>
      <p:sp>
        <p:nvSpPr>
          <p:cNvPr id="29" name="Shape 27"/>
          <p:cNvSpPr/>
          <p:nvPr/>
        </p:nvSpPr>
        <p:spPr>
          <a:xfrm>
            <a:off x="573524" y="3924657"/>
            <a:ext cx="13483352" cy="637461"/>
          </a:xfrm>
          <a:prstGeom prst="rect">
            <a:avLst/>
          </a:prstGeom>
          <a:solidFill>
            <a:srgbClr val="000000">
              <a:alpha val="4000"/>
            </a:srgbClr>
          </a:solidFill>
          <a:ln/>
        </p:spPr>
      </p:sp>
      <p:sp>
        <p:nvSpPr>
          <p:cNvPr id="30" name="Text 28"/>
          <p:cNvSpPr/>
          <p:nvPr/>
        </p:nvSpPr>
        <p:spPr>
          <a:xfrm>
            <a:off x="715208" y="4017169"/>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Target Audience</a:t>
            </a:r>
            <a:endParaRPr lang="en-US" sz="1400" dirty="0"/>
          </a:p>
        </p:txBody>
      </p:sp>
      <p:sp>
        <p:nvSpPr>
          <p:cNvPr id="31" name="Text 29"/>
          <p:cNvSpPr/>
          <p:nvPr/>
        </p:nvSpPr>
        <p:spPr>
          <a:xfrm>
            <a:off x="4089797" y="4017169"/>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Women Riders &amp; Drivers, families prioritizing safety &amp; empowerment</a:t>
            </a:r>
            <a:endParaRPr lang="en-US" sz="1300" dirty="0"/>
          </a:p>
        </p:txBody>
      </p:sp>
      <p:sp>
        <p:nvSpPr>
          <p:cNvPr id="32" name="Text 30"/>
          <p:cNvSpPr/>
          <p:nvPr/>
        </p:nvSpPr>
        <p:spPr>
          <a:xfrm>
            <a:off x="7460574" y="4017169"/>
            <a:ext cx="3363159" cy="478393"/>
          </a:xfrm>
          <a:prstGeom prst="rect">
            <a:avLst/>
          </a:prstGeom>
          <a:noFill/>
          <a:ln/>
        </p:spPr>
        <p:txBody>
          <a:bodyPr wrap="non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General Public, commuters, business </a:t>
            </a:r>
          </a:p>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travelers</a:t>
            </a:r>
            <a:endParaRPr lang="en-US" sz="1300" dirty="0"/>
          </a:p>
        </p:txBody>
      </p:sp>
      <p:sp>
        <p:nvSpPr>
          <p:cNvPr id="33" name="Text 31"/>
          <p:cNvSpPr/>
          <p:nvPr/>
        </p:nvSpPr>
        <p:spPr>
          <a:xfrm>
            <a:off x="10831354" y="4017169"/>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General Public, price-sensitive riders, diverse segments</a:t>
            </a:r>
            <a:endParaRPr lang="en-US" sz="1300" dirty="0"/>
          </a:p>
        </p:txBody>
      </p:sp>
      <p:sp>
        <p:nvSpPr>
          <p:cNvPr id="34" name="Shape 32"/>
          <p:cNvSpPr/>
          <p:nvPr/>
        </p:nvSpPr>
        <p:spPr>
          <a:xfrm>
            <a:off x="573524" y="4562118"/>
            <a:ext cx="13483352" cy="863679"/>
          </a:xfrm>
          <a:prstGeom prst="rect">
            <a:avLst/>
          </a:prstGeom>
          <a:solidFill>
            <a:srgbClr val="FFFFFF">
              <a:alpha val="4000"/>
            </a:srgbClr>
          </a:solidFill>
          <a:ln/>
        </p:spPr>
      </p:sp>
      <p:sp>
        <p:nvSpPr>
          <p:cNvPr id="35" name="Text 33"/>
          <p:cNvSpPr/>
          <p:nvPr/>
        </p:nvSpPr>
        <p:spPr>
          <a:xfrm>
            <a:off x="715208" y="4654629"/>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Driver Training &amp; Support</a:t>
            </a:r>
            <a:endParaRPr lang="en-US" sz="1400" dirty="0"/>
          </a:p>
        </p:txBody>
      </p:sp>
      <p:sp>
        <p:nvSpPr>
          <p:cNvPr id="36" name="Text 34"/>
          <p:cNvSpPr/>
          <p:nvPr/>
        </p:nvSpPr>
        <p:spPr>
          <a:xfrm>
            <a:off x="4089797" y="4654629"/>
            <a:ext cx="3080266" cy="678656"/>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Comprehensive (Self-defense, first aid, customer service, financial literacy, community support groups)</a:t>
            </a:r>
            <a:endParaRPr lang="en-US" sz="1300" dirty="0"/>
          </a:p>
        </p:txBody>
      </p:sp>
      <p:sp>
        <p:nvSpPr>
          <p:cNvPr id="37" name="Text 35"/>
          <p:cNvSpPr/>
          <p:nvPr/>
        </p:nvSpPr>
        <p:spPr>
          <a:xfrm>
            <a:off x="7460575" y="4654629"/>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Basic (App usage, regulatory compliance, basic safety guidelines)</a:t>
            </a:r>
            <a:endParaRPr lang="en-US" sz="1300" dirty="0"/>
          </a:p>
        </p:txBody>
      </p:sp>
      <p:sp>
        <p:nvSpPr>
          <p:cNvPr id="38" name="Text 36"/>
          <p:cNvSpPr/>
          <p:nvPr/>
        </p:nvSpPr>
        <p:spPr>
          <a:xfrm>
            <a:off x="10831354" y="4654629"/>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Basic (App usage, regulatory compliance, basic safety guidelines)</a:t>
            </a:r>
            <a:endParaRPr lang="en-US" sz="1300" dirty="0"/>
          </a:p>
        </p:txBody>
      </p:sp>
      <p:sp>
        <p:nvSpPr>
          <p:cNvPr id="39" name="Shape 37"/>
          <p:cNvSpPr/>
          <p:nvPr/>
        </p:nvSpPr>
        <p:spPr>
          <a:xfrm>
            <a:off x="573524" y="5425797"/>
            <a:ext cx="13483352" cy="637461"/>
          </a:xfrm>
          <a:prstGeom prst="rect">
            <a:avLst/>
          </a:prstGeom>
          <a:solidFill>
            <a:srgbClr val="000000">
              <a:alpha val="4000"/>
            </a:srgbClr>
          </a:solidFill>
          <a:ln/>
        </p:spPr>
      </p:sp>
      <p:sp>
        <p:nvSpPr>
          <p:cNvPr id="40" name="Text 38"/>
          <p:cNvSpPr/>
          <p:nvPr/>
        </p:nvSpPr>
        <p:spPr>
          <a:xfrm>
            <a:off x="715208" y="5518309"/>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Commission Structure</a:t>
            </a:r>
            <a:endParaRPr lang="en-US" sz="1400" dirty="0"/>
          </a:p>
        </p:txBody>
      </p:sp>
      <p:sp>
        <p:nvSpPr>
          <p:cNvPr id="41" name="Text 39"/>
          <p:cNvSpPr/>
          <p:nvPr/>
        </p:nvSpPr>
        <p:spPr>
          <a:xfrm>
            <a:off x="4089797" y="5419648"/>
            <a:ext cx="3080266" cy="637460"/>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Fair &amp; Transparent (Lower commission, direct support for drivers, potential profit-sharing)</a:t>
            </a:r>
            <a:endParaRPr lang="en-US" sz="1300" dirty="0"/>
          </a:p>
        </p:txBody>
      </p:sp>
      <p:sp>
        <p:nvSpPr>
          <p:cNvPr id="42" name="Text 40"/>
          <p:cNvSpPr/>
          <p:nvPr/>
        </p:nvSpPr>
        <p:spPr>
          <a:xfrm>
            <a:off x="7460575" y="5518309"/>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Standard (Higher commission rates, variable pricing)</a:t>
            </a:r>
            <a:endParaRPr lang="en-US" sz="1300" dirty="0"/>
          </a:p>
        </p:txBody>
      </p:sp>
      <p:sp>
        <p:nvSpPr>
          <p:cNvPr id="43" name="Text 41"/>
          <p:cNvSpPr/>
          <p:nvPr/>
        </p:nvSpPr>
        <p:spPr>
          <a:xfrm>
            <a:off x="10831354" y="5518309"/>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Standard (Higher commission rates, competitive pricing)</a:t>
            </a:r>
            <a:endParaRPr lang="en-US" sz="1300" dirty="0"/>
          </a:p>
        </p:txBody>
      </p:sp>
      <p:sp>
        <p:nvSpPr>
          <p:cNvPr id="44" name="Shape 42"/>
          <p:cNvSpPr/>
          <p:nvPr/>
        </p:nvSpPr>
        <p:spPr>
          <a:xfrm>
            <a:off x="573524" y="6063258"/>
            <a:ext cx="13483352" cy="863679"/>
          </a:xfrm>
          <a:prstGeom prst="rect">
            <a:avLst/>
          </a:prstGeom>
          <a:solidFill>
            <a:srgbClr val="FFFFFF">
              <a:alpha val="4000"/>
            </a:srgbClr>
          </a:solidFill>
          <a:ln/>
        </p:spPr>
      </p:sp>
      <p:sp>
        <p:nvSpPr>
          <p:cNvPr id="45" name="Text 43"/>
          <p:cNvSpPr/>
          <p:nvPr/>
        </p:nvSpPr>
        <p:spPr>
          <a:xfrm>
            <a:off x="715208" y="6155769"/>
            <a:ext cx="3084076" cy="226219"/>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Geist" pitchFamily="34" charset="0"/>
                <a:ea typeface="Geist" pitchFamily="34" charset="-122"/>
                <a:cs typeface="Geist" pitchFamily="34" charset="-120"/>
              </a:rPr>
              <a:t>Women's Empowerment Focus</a:t>
            </a:r>
            <a:endParaRPr lang="en-US" sz="1400" dirty="0"/>
          </a:p>
        </p:txBody>
      </p:sp>
      <p:sp>
        <p:nvSpPr>
          <p:cNvPr id="46" name="Text 44"/>
          <p:cNvSpPr/>
          <p:nvPr/>
        </p:nvSpPr>
        <p:spPr>
          <a:xfrm>
            <a:off x="4089797" y="6155769"/>
            <a:ext cx="3080266" cy="678656"/>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Central to Mission (Economic independence for women, safe mobility for women, mentorship programs)</a:t>
            </a:r>
            <a:endParaRPr lang="en-US" sz="1300" dirty="0"/>
          </a:p>
        </p:txBody>
      </p:sp>
      <p:sp>
        <p:nvSpPr>
          <p:cNvPr id="47" name="Text 45"/>
          <p:cNvSpPr/>
          <p:nvPr/>
        </p:nvSpPr>
        <p:spPr>
          <a:xfrm>
            <a:off x="7460575" y="6155769"/>
            <a:ext cx="308026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Limited/General (Broader diversity initiatives, but not core mission)</a:t>
            </a:r>
            <a:endParaRPr lang="en-US" sz="1300" dirty="0"/>
          </a:p>
        </p:txBody>
      </p:sp>
      <p:sp>
        <p:nvSpPr>
          <p:cNvPr id="48" name="Text 46"/>
          <p:cNvSpPr/>
          <p:nvPr/>
        </p:nvSpPr>
        <p:spPr>
          <a:xfrm>
            <a:off x="10831354" y="6155769"/>
            <a:ext cx="3084076" cy="452438"/>
          </a:xfrm>
          <a:prstGeom prst="rect">
            <a:avLst/>
          </a:prstGeom>
          <a:noFill/>
          <a:ln/>
        </p:spPr>
        <p:txBody>
          <a:bodyPr wrap="square" lIns="0" tIns="0" rIns="0" bIns="0" rtlCol="0" anchor="t"/>
          <a:lstStyle/>
          <a:p>
            <a:pPr marL="0" indent="0" algn="l">
              <a:lnSpc>
                <a:spcPts val="1750"/>
              </a:lnSpc>
              <a:buNone/>
            </a:pPr>
            <a:r>
              <a:rPr lang="en-US" sz="1300" dirty="0">
                <a:solidFill>
                  <a:srgbClr val="4B4A4A"/>
                </a:solidFill>
                <a:latin typeface="Geist" pitchFamily="34" charset="0"/>
                <a:ea typeface="Geist" pitchFamily="34" charset="-122"/>
                <a:cs typeface="Geist" pitchFamily="34" charset="-120"/>
              </a:rPr>
              <a:t>Limited/General (Broader diversity initiatives, but not core mission)</a:t>
            </a:r>
            <a:endParaRPr lang="en-US" sz="1300" dirty="0"/>
          </a:p>
        </p:txBody>
      </p:sp>
      <p:sp>
        <p:nvSpPr>
          <p:cNvPr id="49" name="Text 47"/>
          <p:cNvSpPr/>
          <p:nvPr/>
        </p:nvSpPr>
        <p:spPr>
          <a:xfrm>
            <a:off x="565904" y="7093625"/>
            <a:ext cx="13498592" cy="974610"/>
          </a:xfrm>
          <a:prstGeom prst="rect">
            <a:avLst/>
          </a:prstGeom>
          <a:noFill/>
          <a:ln/>
        </p:spPr>
        <p:txBody>
          <a:bodyPr wrap="square" lIns="0" tIns="0" rIns="0" bIns="0" rtlCol="0" anchor="t"/>
          <a:lstStyle/>
          <a:p>
            <a:pPr marL="0" indent="0" algn="just">
              <a:lnSpc>
                <a:spcPts val="1750"/>
              </a:lnSpc>
              <a:buNone/>
            </a:pPr>
            <a:r>
              <a:rPr lang="en-US" sz="1400" dirty="0">
                <a:solidFill>
                  <a:srgbClr val="4B4A4A"/>
                </a:solidFill>
                <a:latin typeface="Geist" pitchFamily="34" charset="0"/>
                <a:ea typeface="Geist" pitchFamily="34" charset="-122"/>
                <a:cs typeface="Geist" pitchFamily="34" charset="-120"/>
              </a:rPr>
              <a:t>Her Ride fundamentally redefines urban mobility by placing women's safety and empowerment at its core. Unlike mainstream platforms like Uber and Ola, which offer general transportation, Her Ride provides a purpose-driven, secure ecosystem where every ride contributes to economic independence for women drivers and unparalleled peace of mind for women riders. This makes Her Ride not just a service, but a movement setting a new, higher standard for inclusive and safe transportation.</a:t>
            </a:r>
            <a:endParaRPr lang="en-US" sz="1400" dirty="0"/>
          </a:p>
        </p:txBody>
      </p:sp>
      <p:sp>
        <p:nvSpPr>
          <p:cNvPr id="50" name="Rectangle 49">
            <a:extLst>
              <a:ext uri="{FF2B5EF4-FFF2-40B4-BE49-F238E27FC236}">
                <a16:creationId xmlns:a16="http://schemas.microsoft.com/office/drawing/2014/main" id="{42749713-105C-4638-ACC4-248303F79600}"/>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547580" y="3518832"/>
            <a:ext cx="9535239" cy="1191935"/>
          </a:xfrm>
          <a:prstGeom prst="rect">
            <a:avLst/>
          </a:prstGeom>
          <a:noFill/>
          <a:ln/>
        </p:spPr>
        <p:txBody>
          <a:bodyPr wrap="none" lIns="0" tIns="0" rIns="0" bIns="0" rtlCol="0" anchor="t"/>
          <a:lstStyle/>
          <a:p>
            <a:pPr marL="0" indent="0" algn="ctr">
              <a:lnSpc>
                <a:spcPts val="9350"/>
              </a:lnSpc>
              <a:buNone/>
            </a:pPr>
            <a:r>
              <a:rPr lang="en-US" sz="13800" b="1" dirty="0">
                <a:solidFill>
                  <a:srgbClr val="006747"/>
                </a:solidFill>
                <a:latin typeface="Noto Serif SC Bold" pitchFamily="34" charset="0"/>
                <a:ea typeface="Noto Serif SC Bold" pitchFamily="34" charset="-122"/>
                <a:cs typeface="Noto Serif SC Bold" pitchFamily="34" charset="-120"/>
              </a:rPr>
              <a:t>Thank You</a:t>
            </a:r>
            <a:endParaRPr lang="en-US" sz="13800" dirty="0"/>
          </a:p>
        </p:txBody>
      </p:sp>
      <p:sp>
        <p:nvSpPr>
          <p:cNvPr id="7" name="Rectangle 6">
            <a:extLst>
              <a:ext uri="{FF2B5EF4-FFF2-40B4-BE49-F238E27FC236}">
                <a16:creationId xmlns:a16="http://schemas.microsoft.com/office/drawing/2014/main" id="{C314D4E6-27F5-4851-BB7D-68F545389200}"/>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131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10461"/>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Her Ride: Empowering Women on the Move</a:t>
            </a:r>
            <a:endParaRPr lang="en-US" sz="3900" dirty="0"/>
          </a:p>
        </p:txBody>
      </p:sp>
      <p:sp>
        <p:nvSpPr>
          <p:cNvPr id="4" name="Text 1"/>
          <p:cNvSpPr/>
          <p:nvPr/>
        </p:nvSpPr>
        <p:spPr>
          <a:xfrm>
            <a:off x="6280190" y="3132365"/>
            <a:ext cx="7556421" cy="4139803"/>
          </a:xfrm>
          <a:prstGeom prst="rect">
            <a:avLst/>
          </a:prstGeom>
          <a:noFill/>
          <a:ln/>
        </p:spPr>
        <p:txBody>
          <a:bodyPr wrap="square" lIns="0" tIns="0" rIns="0" bIns="0" rtlCol="0" anchor="t"/>
          <a:lstStyle/>
          <a:p>
            <a:pPr marL="0" indent="0" algn="just">
              <a:lnSpc>
                <a:spcPts val="2500"/>
              </a:lnSpc>
              <a:buNone/>
            </a:pPr>
            <a:r>
              <a:rPr lang="en-US" sz="1600" dirty="0">
                <a:solidFill>
                  <a:srgbClr val="4B4A4A"/>
                </a:solidFill>
                <a:latin typeface="Geist" pitchFamily="34" charset="0"/>
                <a:ea typeface="Geist" pitchFamily="34" charset="-122"/>
                <a:cs typeface="Geist" pitchFamily="34" charset="-120"/>
              </a:rPr>
              <a:t>In a bustling world, </a:t>
            </a:r>
            <a:r>
              <a:rPr lang="en-US" sz="1600" dirty="0">
                <a:solidFill>
                  <a:srgbClr val="4B4A4A"/>
                </a:solidFill>
                <a:highlight>
                  <a:srgbClr val="E5F9F2"/>
                </a:highlight>
                <a:latin typeface="Geist" pitchFamily="34" charset="0"/>
                <a:ea typeface="Geist" pitchFamily="34" charset="-122"/>
                <a:cs typeface="Geist" pitchFamily="34" charset="-120"/>
              </a:rPr>
              <a:t>Her Ride</a:t>
            </a:r>
            <a:r>
              <a:rPr lang="en-US" sz="1600" dirty="0">
                <a:solidFill>
                  <a:srgbClr val="4B4A4A"/>
                </a:solidFill>
                <a:latin typeface="Geist" pitchFamily="34" charset="0"/>
                <a:ea typeface="Geist" pitchFamily="34" charset="-122"/>
                <a:cs typeface="Geist" pitchFamily="34" charset="-120"/>
              </a:rPr>
              <a:t> emerges as a beacon of safety and empowerment for women. This innovative app is designed with a singular focus: to provide a secure and reliable transportation solution nationwide, driven by women, for women. Our mission is to foster a community where every journey is undertaken with confidence and peace of mind, enhancing mobility and independence for countless individuals across India.</a:t>
            </a:r>
          </a:p>
          <a:p>
            <a:pPr marL="0" indent="0" algn="just">
              <a:lnSpc>
                <a:spcPts val="2500"/>
              </a:lnSpc>
              <a:buNone/>
            </a:pPr>
            <a:endParaRPr lang="en-US" sz="1600" dirty="0">
              <a:solidFill>
                <a:srgbClr val="4B4A4A"/>
              </a:solidFill>
              <a:latin typeface="Geist" pitchFamily="34" charset="0"/>
              <a:ea typeface="Geist" pitchFamily="34" charset="-122"/>
              <a:cs typeface="Geist" pitchFamily="34" charset="-120"/>
            </a:endParaRPr>
          </a:p>
          <a:p>
            <a:pPr algn="just">
              <a:lnSpc>
                <a:spcPts val="2500"/>
              </a:lnSpc>
            </a:pPr>
            <a:r>
              <a:rPr lang="en-US" sz="1600" dirty="0">
                <a:solidFill>
                  <a:srgbClr val="4B4A4A"/>
                </a:solidFill>
                <a:latin typeface="Geist" pitchFamily="34" charset="0"/>
                <a:ea typeface="Geist" pitchFamily="34" charset="-122"/>
                <a:cs typeface="Geist" pitchFamily="34" charset="-120"/>
              </a:rPr>
              <a:t>At its core, </a:t>
            </a:r>
            <a:r>
              <a:rPr lang="en-US" sz="1600" dirty="0">
                <a:solidFill>
                  <a:srgbClr val="006747"/>
                </a:solidFill>
                <a:latin typeface="Geist" pitchFamily="34" charset="0"/>
                <a:ea typeface="Geist" pitchFamily="34" charset="-122"/>
                <a:cs typeface="Geist" pitchFamily="34" charset="-120"/>
              </a:rPr>
              <a:t>Her Ride</a:t>
            </a:r>
            <a:r>
              <a:rPr lang="en-US" sz="1600" dirty="0">
                <a:solidFill>
                  <a:srgbClr val="4B4A4A"/>
                </a:solidFill>
                <a:latin typeface="Geist" pitchFamily="34" charset="0"/>
                <a:ea typeface="Geist" pitchFamily="34" charset="-122"/>
                <a:cs typeface="Geist" pitchFamily="34" charset="-120"/>
              </a:rPr>
              <a:t> addresses the critical need for a trusted travel option. We aim to revolutionize urban commuting by prioritizing safety, comfort, and empowerment for both riders and drivers. Through intuitive design and robust features, we're not just offering rides; we're building a movement towards safer, more inclusive transportation. Join us as we redefine what it means to travel freely and confidently.</a:t>
            </a:r>
            <a:endParaRPr lang="en-US" sz="1600" dirty="0"/>
          </a:p>
          <a:p>
            <a:pPr marL="0" indent="0" algn="just">
              <a:lnSpc>
                <a:spcPts val="2500"/>
              </a:lnSpc>
              <a:buNone/>
            </a:pPr>
            <a:endParaRPr lang="en-US" sz="1600" dirty="0"/>
          </a:p>
        </p:txBody>
      </p:sp>
      <p:sp>
        <p:nvSpPr>
          <p:cNvPr id="5" name="Rectangle 4">
            <a:extLst>
              <a:ext uri="{FF2B5EF4-FFF2-40B4-BE49-F238E27FC236}">
                <a16:creationId xmlns:a16="http://schemas.microsoft.com/office/drawing/2014/main" id="{992BEBA4-5414-4662-A004-15BDEB70063D}"/>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924407"/>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Problem Statement: Addressing Safety Concerns in Women's Transportation</a:t>
            </a:r>
            <a:endParaRPr lang="en-US" sz="3900" dirty="0"/>
          </a:p>
        </p:txBody>
      </p:sp>
      <p:sp>
        <p:nvSpPr>
          <p:cNvPr id="4" name="Text 1"/>
          <p:cNvSpPr/>
          <p:nvPr/>
        </p:nvSpPr>
        <p:spPr>
          <a:xfrm>
            <a:off x="6280190" y="4082296"/>
            <a:ext cx="7556421" cy="2222778"/>
          </a:xfrm>
          <a:prstGeom prst="rect">
            <a:avLst/>
          </a:prstGeom>
          <a:noFill/>
          <a:ln/>
        </p:spPr>
        <p:txBody>
          <a:bodyPr wrap="square" lIns="0" tIns="0" rIns="0" bIns="0" rtlCol="0" anchor="t"/>
          <a:lstStyle/>
          <a:p>
            <a:pPr marL="0" indent="0" algn="just">
              <a:lnSpc>
                <a:spcPts val="2500"/>
              </a:lnSpc>
              <a:buNone/>
            </a:pPr>
            <a:r>
              <a:rPr lang="en-US" sz="1600" dirty="0">
                <a:solidFill>
                  <a:srgbClr val="4B4A4A"/>
                </a:solidFill>
                <a:latin typeface="Geist" pitchFamily="34" charset="0"/>
                <a:ea typeface="Geist" pitchFamily="34" charset="-122"/>
                <a:cs typeface="Geist" pitchFamily="34" charset="-120"/>
              </a:rPr>
              <a:t>In India, women frequently face significant safety concerns while using public and private transportation. These issues range from harassment and discomfort to more severe threats, leading to anxiety and limiting their mobility, particularly during late hours. The lack of secure options restricts opportunities for education, employment, and social engagement, impacting women's overall empowerment and economic participation. Existing solutions often fall short in providing a truly safe and trusted environment.</a:t>
            </a:r>
            <a:endParaRPr lang="en-US" sz="1600" dirty="0"/>
          </a:p>
        </p:txBody>
      </p:sp>
      <p:sp>
        <p:nvSpPr>
          <p:cNvPr id="5" name="Rectangle 4">
            <a:extLst>
              <a:ext uri="{FF2B5EF4-FFF2-40B4-BE49-F238E27FC236}">
                <a16:creationId xmlns:a16="http://schemas.microsoft.com/office/drawing/2014/main" id="{E7519086-F22D-4B5A-98A8-83322522BE2F}"/>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05195" y="444103"/>
            <a:ext cx="7933611" cy="945594"/>
          </a:xfrm>
          <a:prstGeom prst="rect">
            <a:avLst/>
          </a:prstGeom>
          <a:noFill/>
          <a:ln/>
        </p:spPr>
        <p:txBody>
          <a:bodyPr wrap="square" lIns="0" tIns="0" rIns="0" bIns="0" rtlCol="0" anchor="t"/>
          <a:lstStyle/>
          <a:p>
            <a:pPr marL="0" indent="0" algn="l">
              <a:lnSpc>
                <a:spcPts val="3700"/>
              </a:lnSpc>
              <a:buNone/>
            </a:pPr>
            <a:r>
              <a:rPr lang="en-US" sz="2950" b="1" dirty="0">
                <a:solidFill>
                  <a:srgbClr val="006747"/>
                </a:solidFill>
                <a:latin typeface="Noto Serif SC Bold" pitchFamily="34" charset="0"/>
                <a:ea typeface="Noto Serif SC Bold" pitchFamily="34" charset="-122"/>
                <a:cs typeface="Noto Serif SC Bold" pitchFamily="34" charset="-120"/>
              </a:rPr>
              <a:t>Unveiling the Needs:Customer Interviews</a:t>
            </a:r>
            <a:endParaRPr lang="en-US" sz="2950" dirty="0"/>
          </a:p>
        </p:txBody>
      </p:sp>
      <p:sp>
        <p:nvSpPr>
          <p:cNvPr id="4" name="Text 1"/>
          <p:cNvSpPr/>
          <p:nvPr/>
        </p:nvSpPr>
        <p:spPr>
          <a:xfrm>
            <a:off x="605195" y="1185505"/>
            <a:ext cx="7933611" cy="968216"/>
          </a:xfrm>
          <a:prstGeom prst="rect">
            <a:avLst/>
          </a:prstGeom>
          <a:noFill/>
          <a:ln/>
        </p:spPr>
        <p:txBody>
          <a:bodyPr wrap="square" lIns="0" tIns="0" rIns="0" bIns="0" rtlCol="0" anchor="t"/>
          <a:lstStyle/>
          <a:p>
            <a:pPr marL="0" indent="0" algn="l">
              <a:lnSpc>
                <a:spcPts val="1900"/>
              </a:lnSpc>
              <a:buNone/>
            </a:pPr>
            <a:r>
              <a:rPr lang="en-US" sz="1500" dirty="0">
                <a:solidFill>
                  <a:srgbClr val="4B4A4A"/>
                </a:solidFill>
                <a:latin typeface="Geist" pitchFamily="34" charset="0"/>
                <a:ea typeface="Geist" pitchFamily="34" charset="-122"/>
                <a:cs typeface="Geist" pitchFamily="34" charset="-120"/>
              </a:rPr>
              <a:t>To truly understand the challenges and aspirations of our target users, we conducted extensive customer interviews with women across various demographics in India. These conversations were pivotal in shaping Her Ride's value proposition, helping us identify critical pain points and unmet needs in their daily transportation experiences. Our structured approach focused on key areas to gather actionable insights.</a:t>
            </a:r>
            <a:endParaRPr lang="en-US" sz="1500" dirty="0"/>
          </a:p>
        </p:txBody>
      </p:sp>
      <p:sp>
        <p:nvSpPr>
          <p:cNvPr id="5" name="Shape 2"/>
          <p:cNvSpPr/>
          <p:nvPr/>
        </p:nvSpPr>
        <p:spPr>
          <a:xfrm>
            <a:off x="605195" y="2754987"/>
            <a:ext cx="7933611" cy="1144191"/>
          </a:xfrm>
          <a:prstGeom prst="roundRect">
            <a:avLst>
              <a:gd name="adj" fmla="val 6393"/>
            </a:avLst>
          </a:prstGeom>
          <a:solidFill>
            <a:srgbClr val="E5F9F2">
              <a:alpha val="95000"/>
            </a:srgbClr>
          </a:solidFill>
          <a:ln w="15240">
            <a:solidFill>
              <a:srgbClr val="B7D5CA"/>
            </a:solidFill>
            <a:prstDash val="solid"/>
          </a:ln>
        </p:spPr>
      </p:sp>
      <p:sp>
        <p:nvSpPr>
          <p:cNvPr id="6" name="Shape 3"/>
          <p:cNvSpPr/>
          <p:nvPr/>
        </p:nvSpPr>
        <p:spPr>
          <a:xfrm>
            <a:off x="589955" y="2754987"/>
            <a:ext cx="60960" cy="1144191"/>
          </a:xfrm>
          <a:prstGeom prst="roundRect">
            <a:avLst>
              <a:gd name="adj" fmla="val 223391"/>
            </a:avLst>
          </a:prstGeom>
          <a:solidFill>
            <a:srgbClr val="006747"/>
          </a:solidFill>
          <a:ln/>
        </p:spPr>
      </p:sp>
      <p:sp>
        <p:nvSpPr>
          <p:cNvPr id="7" name="Text 4"/>
          <p:cNvSpPr/>
          <p:nvPr/>
        </p:nvSpPr>
        <p:spPr>
          <a:xfrm>
            <a:off x="817364" y="2921437"/>
            <a:ext cx="2940248" cy="236458"/>
          </a:xfrm>
          <a:prstGeom prst="rect">
            <a:avLst/>
          </a:prstGeom>
          <a:noFill/>
          <a:ln/>
        </p:spPr>
        <p:txBody>
          <a:bodyPr wrap="none" lIns="0" tIns="0" rIns="0" bIns="0" rtlCol="0" anchor="t"/>
          <a:lstStyle/>
          <a:p>
            <a:pPr marL="0" indent="0" algn="l">
              <a:lnSpc>
                <a:spcPts val="1850"/>
              </a:lnSpc>
              <a:buNone/>
            </a:pPr>
            <a:r>
              <a:rPr lang="en-US" b="1" dirty="0">
                <a:solidFill>
                  <a:srgbClr val="4B4A4A"/>
                </a:solidFill>
                <a:latin typeface="Noto Serif SC Bold" pitchFamily="34" charset="0"/>
                <a:ea typeface="Noto Serif SC Bold" pitchFamily="34" charset="-122"/>
                <a:cs typeface="Noto Serif SC Bold" pitchFamily="34" charset="-120"/>
              </a:rPr>
              <a:t>Safety Perceptions &amp; Incidents</a:t>
            </a:r>
            <a:endParaRPr lang="en-US" dirty="0"/>
          </a:p>
        </p:txBody>
      </p:sp>
      <p:sp>
        <p:nvSpPr>
          <p:cNvPr id="8" name="Text 5"/>
          <p:cNvSpPr/>
          <p:nvPr/>
        </p:nvSpPr>
        <p:spPr>
          <a:xfrm>
            <a:off x="817364" y="3248620"/>
            <a:ext cx="7554992" cy="484108"/>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What specific situations make you feel unsafe during travel? Have you experienced any negative incidents while using public or private transport?</a:t>
            </a:r>
            <a:endParaRPr lang="en-US" sz="1400" dirty="0"/>
          </a:p>
        </p:txBody>
      </p:sp>
      <p:sp>
        <p:nvSpPr>
          <p:cNvPr id="9" name="Shape 6"/>
          <p:cNvSpPr/>
          <p:nvPr/>
        </p:nvSpPr>
        <p:spPr>
          <a:xfrm>
            <a:off x="605195" y="4050387"/>
            <a:ext cx="7933611" cy="1144191"/>
          </a:xfrm>
          <a:prstGeom prst="roundRect">
            <a:avLst>
              <a:gd name="adj" fmla="val 6393"/>
            </a:avLst>
          </a:prstGeom>
          <a:solidFill>
            <a:srgbClr val="E5F9F2">
              <a:alpha val="95000"/>
            </a:srgbClr>
          </a:solidFill>
          <a:ln w="15240">
            <a:solidFill>
              <a:srgbClr val="B7D5CA"/>
            </a:solidFill>
            <a:prstDash val="solid"/>
          </a:ln>
        </p:spPr>
      </p:sp>
      <p:sp>
        <p:nvSpPr>
          <p:cNvPr id="10" name="Shape 7"/>
          <p:cNvSpPr/>
          <p:nvPr/>
        </p:nvSpPr>
        <p:spPr>
          <a:xfrm>
            <a:off x="589955" y="4050387"/>
            <a:ext cx="60960" cy="1144191"/>
          </a:xfrm>
          <a:prstGeom prst="roundRect">
            <a:avLst>
              <a:gd name="adj" fmla="val 223391"/>
            </a:avLst>
          </a:prstGeom>
          <a:solidFill>
            <a:srgbClr val="006747"/>
          </a:solidFill>
          <a:ln/>
        </p:spPr>
      </p:sp>
      <p:sp>
        <p:nvSpPr>
          <p:cNvPr id="11" name="Text 8"/>
          <p:cNvSpPr/>
          <p:nvPr/>
        </p:nvSpPr>
        <p:spPr>
          <a:xfrm>
            <a:off x="817364" y="4216837"/>
            <a:ext cx="2623185" cy="236458"/>
          </a:xfrm>
          <a:prstGeom prst="rect">
            <a:avLst/>
          </a:prstGeom>
          <a:noFill/>
          <a:ln/>
        </p:spPr>
        <p:txBody>
          <a:bodyPr wrap="none" lIns="0" tIns="0" rIns="0" bIns="0" rtlCol="0" anchor="t"/>
          <a:lstStyle/>
          <a:p>
            <a:pPr marL="0" indent="0" algn="l">
              <a:lnSpc>
                <a:spcPts val="1850"/>
              </a:lnSpc>
              <a:buNone/>
            </a:pPr>
            <a:r>
              <a:rPr lang="en-US" b="1" dirty="0">
                <a:solidFill>
                  <a:srgbClr val="4B4A4A"/>
                </a:solidFill>
                <a:latin typeface="Noto Serif SC Bold" pitchFamily="34" charset="0"/>
                <a:ea typeface="Noto Serif SC Bold" pitchFamily="34" charset="-122"/>
                <a:cs typeface="Noto Serif SC Bold" pitchFamily="34" charset="-120"/>
              </a:rPr>
              <a:t>Current Commuting Habits</a:t>
            </a:r>
            <a:endParaRPr lang="en-US" dirty="0"/>
          </a:p>
        </p:txBody>
      </p:sp>
      <p:sp>
        <p:nvSpPr>
          <p:cNvPr id="12" name="Text 9"/>
          <p:cNvSpPr/>
          <p:nvPr/>
        </p:nvSpPr>
        <p:spPr>
          <a:xfrm>
            <a:off x="817364" y="4544020"/>
            <a:ext cx="7554992" cy="484108"/>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How do you currently travel? What are the biggest frustrations or inconveniences you face with these options, especially regarding reliability and comfort?</a:t>
            </a:r>
            <a:endParaRPr lang="en-US" sz="1400" dirty="0"/>
          </a:p>
        </p:txBody>
      </p:sp>
      <p:sp>
        <p:nvSpPr>
          <p:cNvPr id="13" name="Shape 10"/>
          <p:cNvSpPr/>
          <p:nvPr/>
        </p:nvSpPr>
        <p:spPr>
          <a:xfrm>
            <a:off x="605195" y="5345787"/>
            <a:ext cx="7933611" cy="1144191"/>
          </a:xfrm>
          <a:prstGeom prst="roundRect">
            <a:avLst>
              <a:gd name="adj" fmla="val 6393"/>
            </a:avLst>
          </a:prstGeom>
          <a:solidFill>
            <a:srgbClr val="E5F9F2">
              <a:alpha val="95000"/>
            </a:srgbClr>
          </a:solidFill>
          <a:ln w="15240">
            <a:solidFill>
              <a:srgbClr val="B7D5CA"/>
            </a:solidFill>
            <a:prstDash val="solid"/>
          </a:ln>
        </p:spPr>
      </p:sp>
      <p:sp>
        <p:nvSpPr>
          <p:cNvPr id="14" name="Shape 11"/>
          <p:cNvSpPr/>
          <p:nvPr/>
        </p:nvSpPr>
        <p:spPr>
          <a:xfrm>
            <a:off x="589955" y="5345787"/>
            <a:ext cx="60960" cy="1144191"/>
          </a:xfrm>
          <a:prstGeom prst="roundRect">
            <a:avLst>
              <a:gd name="adj" fmla="val 223391"/>
            </a:avLst>
          </a:prstGeom>
          <a:solidFill>
            <a:srgbClr val="006747"/>
          </a:solidFill>
          <a:ln/>
        </p:spPr>
      </p:sp>
      <p:sp>
        <p:nvSpPr>
          <p:cNvPr id="15" name="Text 12"/>
          <p:cNvSpPr/>
          <p:nvPr/>
        </p:nvSpPr>
        <p:spPr>
          <a:xfrm>
            <a:off x="817364" y="5512237"/>
            <a:ext cx="3103245" cy="236458"/>
          </a:xfrm>
          <a:prstGeom prst="rect">
            <a:avLst/>
          </a:prstGeom>
          <a:noFill/>
          <a:ln/>
        </p:spPr>
        <p:txBody>
          <a:bodyPr wrap="none" lIns="0" tIns="0" rIns="0" bIns="0" rtlCol="0" anchor="t"/>
          <a:lstStyle/>
          <a:p>
            <a:pPr marL="0" indent="0" algn="l">
              <a:lnSpc>
                <a:spcPts val="1850"/>
              </a:lnSpc>
              <a:buNone/>
            </a:pPr>
            <a:r>
              <a:rPr lang="en-US" b="1" dirty="0">
                <a:solidFill>
                  <a:srgbClr val="4B4A4A"/>
                </a:solidFill>
                <a:latin typeface="Noto Serif SC Bold" pitchFamily="34" charset="0"/>
                <a:ea typeface="Noto Serif SC Bold" pitchFamily="34" charset="-122"/>
                <a:cs typeface="Noto Serif SC Bold" pitchFamily="34" charset="-120"/>
              </a:rPr>
              <a:t>Desired Features &amp; Expectations</a:t>
            </a:r>
            <a:endParaRPr lang="en-US" dirty="0"/>
          </a:p>
        </p:txBody>
      </p:sp>
      <p:sp>
        <p:nvSpPr>
          <p:cNvPr id="16" name="Text 13"/>
          <p:cNvSpPr/>
          <p:nvPr/>
        </p:nvSpPr>
        <p:spPr>
          <a:xfrm>
            <a:off x="817364" y="5839420"/>
            <a:ext cx="7554992" cy="484108"/>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What features or services would significantly improve your travel experience? What would a 'safe and empowering' transportation service look like to you?</a:t>
            </a:r>
            <a:endParaRPr lang="en-US" sz="1400" dirty="0"/>
          </a:p>
        </p:txBody>
      </p:sp>
      <p:sp>
        <p:nvSpPr>
          <p:cNvPr id="17" name="Shape 14"/>
          <p:cNvSpPr/>
          <p:nvPr/>
        </p:nvSpPr>
        <p:spPr>
          <a:xfrm>
            <a:off x="605195" y="6641187"/>
            <a:ext cx="7933611" cy="1144191"/>
          </a:xfrm>
          <a:prstGeom prst="roundRect">
            <a:avLst>
              <a:gd name="adj" fmla="val 6393"/>
            </a:avLst>
          </a:prstGeom>
          <a:solidFill>
            <a:srgbClr val="E5F9F2">
              <a:alpha val="95000"/>
            </a:srgbClr>
          </a:solidFill>
          <a:ln w="15240">
            <a:solidFill>
              <a:srgbClr val="B7D5CA"/>
            </a:solidFill>
            <a:prstDash val="solid"/>
          </a:ln>
        </p:spPr>
      </p:sp>
      <p:sp>
        <p:nvSpPr>
          <p:cNvPr id="18" name="Shape 15"/>
          <p:cNvSpPr/>
          <p:nvPr/>
        </p:nvSpPr>
        <p:spPr>
          <a:xfrm>
            <a:off x="589955" y="6641187"/>
            <a:ext cx="60960" cy="1144191"/>
          </a:xfrm>
          <a:prstGeom prst="roundRect">
            <a:avLst>
              <a:gd name="adj" fmla="val 223391"/>
            </a:avLst>
          </a:prstGeom>
          <a:solidFill>
            <a:srgbClr val="006747"/>
          </a:solidFill>
          <a:ln/>
        </p:spPr>
      </p:sp>
      <p:sp>
        <p:nvSpPr>
          <p:cNvPr id="19" name="Text 16"/>
          <p:cNvSpPr/>
          <p:nvPr/>
        </p:nvSpPr>
        <p:spPr>
          <a:xfrm>
            <a:off x="817364" y="6807637"/>
            <a:ext cx="2525316" cy="236458"/>
          </a:xfrm>
          <a:prstGeom prst="rect">
            <a:avLst/>
          </a:prstGeom>
          <a:noFill/>
          <a:ln/>
        </p:spPr>
        <p:txBody>
          <a:bodyPr wrap="none" lIns="0" tIns="0" rIns="0" bIns="0" rtlCol="0" anchor="t"/>
          <a:lstStyle/>
          <a:p>
            <a:pPr marL="0" indent="0" algn="l">
              <a:lnSpc>
                <a:spcPts val="1850"/>
              </a:lnSpc>
              <a:buNone/>
            </a:pPr>
            <a:r>
              <a:rPr lang="en-US" b="1" dirty="0">
                <a:solidFill>
                  <a:srgbClr val="4B4A4A"/>
                </a:solidFill>
                <a:latin typeface="Noto Serif SC Bold" pitchFamily="34" charset="0"/>
                <a:ea typeface="Noto Serif SC Bold" pitchFamily="34" charset="-122"/>
                <a:cs typeface="Noto Serif SC Bold" pitchFamily="34" charset="-120"/>
              </a:rPr>
              <a:t>Trust &amp; Willingness to Pay</a:t>
            </a:r>
            <a:endParaRPr lang="en-US" dirty="0"/>
          </a:p>
        </p:txBody>
      </p:sp>
      <p:sp>
        <p:nvSpPr>
          <p:cNvPr id="20" name="Text 17"/>
          <p:cNvSpPr/>
          <p:nvPr/>
        </p:nvSpPr>
        <p:spPr>
          <a:xfrm>
            <a:off x="817364" y="7134820"/>
            <a:ext cx="7554992" cy="484108"/>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What factors influence your trust in a transportation service? How much would you be willing to pay for a premium service that guarantees safety and reliability?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0556" y="440412"/>
            <a:ext cx="11418213" cy="500420"/>
          </a:xfrm>
          <a:prstGeom prst="rect">
            <a:avLst/>
          </a:prstGeom>
          <a:noFill/>
          <a:ln/>
        </p:spPr>
        <p:txBody>
          <a:bodyPr wrap="none" lIns="0" tIns="0" rIns="0" bIns="0" rtlCol="0" anchor="t"/>
          <a:lstStyle/>
          <a:p>
            <a:pPr marL="0" indent="0" algn="l">
              <a:lnSpc>
                <a:spcPts val="3900"/>
              </a:lnSpc>
              <a:buNone/>
            </a:pPr>
            <a:r>
              <a:rPr lang="en-US" sz="3150" b="1" dirty="0">
                <a:solidFill>
                  <a:srgbClr val="006747"/>
                </a:solidFill>
                <a:latin typeface="Noto Serif SC Bold" pitchFamily="34" charset="0"/>
                <a:ea typeface="Noto Serif SC Bold" pitchFamily="34" charset="-122"/>
                <a:cs typeface="Noto Serif SC Bold" pitchFamily="34" charset="-120"/>
              </a:rPr>
              <a:t>Unveiling the Needs: Insights from Customer Interviews</a:t>
            </a:r>
            <a:endParaRPr lang="en-US" sz="3150" dirty="0"/>
          </a:p>
        </p:txBody>
      </p:sp>
      <p:sp>
        <p:nvSpPr>
          <p:cNvPr id="3" name="Text 1"/>
          <p:cNvSpPr/>
          <p:nvPr/>
        </p:nvSpPr>
        <p:spPr>
          <a:xfrm>
            <a:off x="640556" y="1325047"/>
            <a:ext cx="6479262" cy="512445"/>
          </a:xfrm>
          <a:prstGeom prst="rect">
            <a:avLst/>
          </a:prstGeom>
          <a:noFill/>
          <a:ln/>
        </p:spPr>
        <p:txBody>
          <a:bodyPr wrap="square" lIns="0" tIns="0" rIns="0" bIns="0" rtlCol="0" anchor="t"/>
          <a:lstStyle/>
          <a:p>
            <a:pPr marL="0" indent="0" algn="l">
              <a:lnSpc>
                <a:spcPts val="2000"/>
              </a:lnSpc>
              <a:buNone/>
            </a:pPr>
            <a:r>
              <a:rPr lang="en-US" sz="1600" dirty="0">
                <a:solidFill>
                  <a:srgbClr val="4B4A4A"/>
                </a:solidFill>
                <a:latin typeface="Geist" pitchFamily="34" charset="0"/>
                <a:ea typeface="Geist" pitchFamily="34" charset="-122"/>
                <a:cs typeface="Geist" pitchFamily="34" charset="-120"/>
              </a:rPr>
              <a:t>To truly understand the challenges, we conducted extensive interviews with women across various demographics. The feedback was clear and consistent:</a:t>
            </a:r>
            <a:endParaRPr lang="en-US" sz="1600" dirty="0"/>
          </a:p>
        </p:txBody>
      </p:sp>
      <p:sp>
        <p:nvSpPr>
          <p:cNvPr id="4" name="Text 2"/>
          <p:cNvSpPr/>
          <p:nvPr/>
        </p:nvSpPr>
        <p:spPr>
          <a:xfrm>
            <a:off x="522220" y="2392806"/>
            <a:ext cx="6479262" cy="256223"/>
          </a:xfrm>
          <a:prstGeom prst="rect">
            <a:avLst/>
          </a:prstGeom>
          <a:noFill/>
          <a:ln/>
        </p:spPr>
        <p:txBody>
          <a:bodyPr wrap="none" lIns="0" tIns="0" rIns="0" bIns="0" rtlCol="0" anchor="t"/>
          <a:lstStyle/>
          <a:p>
            <a:pPr marL="285750" indent="-285750" algn="just">
              <a:lnSpc>
                <a:spcPts val="2000"/>
              </a:lnSpc>
              <a:buSzPct val="100000"/>
              <a:buFont typeface="Arial" panose="020B0604020202020204" pitchFamily="34" charset="0"/>
              <a:buChar char="•"/>
            </a:pPr>
            <a:r>
              <a:rPr lang="en-US" sz="1600" dirty="0">
                <a:solidFill>
                  <a:srgbClr val="4B4A4A"/>
                </a:solidFill>
                <a:latin typeface="Geist" pitchFamily="34" charset="0"/>
                <a:ea typeface="Geist" pitchFamily="34" charset="-122"/>
                <a:cs typeface="Geist" pitchFamily="34" charset="-120"/>
              </a:rPr>
              <a:t>Safety is paramount: Women prioritise feeling secure above all else.</a:t>
            </a:r>
            <a:endParaRPr lang="en-US" sz="1600" dirty="0"/>
          </a:p>
        </p:txBody>
      </p:sp>
      <p:sp>
        <p:nvSpPr>
          <p:cNvPr id="5" name="Text 3"/>
          <p:cNvSpPr/>
          <p:nvPr/>
        </p:nvSpPr>
        <p:spPr>
          <a:xfrm>
            <a:off x="522220" y="3009044"/>
            <a:ext cx="6479262" cy="512445"/>
          </a:xfrm>
          <a:prstGeom prst="rect">
            <a:avLst/>
          </a:prstGeom>
          <a:noFill/>
          <a:ln/>
        </p:spPr>
        <p:txBody>
          <a:bodyPr wrap="square" lIns="0" tIns="0" rIns="0" bIns="0" rtlCol="0" anchor="t"/>
          <a:lstStyle/>
          <a:p>
            <a:pPr marL="285750" indent="-285750" algn="just">
              <a:lnSpc>
                <a:spcPts val="2000"/>
              </a:lnSpc>
              <a:buSzPct val="100000"/>
              <a:buFont typeface="Arial" panose="020B0604020202020204" pitchFamily="34" charset="0"/>
              <a:buChar char="•"/>
            </a:pPr>
            <a:r>
              <a:rPr lang="en-US" sz="1600" dirty="0">
                <a:solidFill>
                  <a:srgbClr val="4B4A4A"/>
                </a:solidFill>
                <a:latin typeface="Geist" pitchFamily="34" charset="0"/>
                <a:ea typeface="Geist" pitchFamily="34" charset="-122"/>
                <a:cs typeface="Geist" pitchFamily="34" charset="-120"/>
              </a:rPr>
              <a:t>Trust in drivers: A significant concern revolved around the trustworthiness of male drivers.</a:t>
            </a:r>
            <a:endParaRPr lang="en-US" sz="1600" dirty="0"/>
          </a:p>
        </p:txBody>
      </p:sp>
      <p:sp>
        <p:nvSpPr>
          <p:cNvPr id="6" name="Text 4"/>
          <p:cNvSpPr/>
          <p:nvPr/>
        </p:nvSpPr>
        <p:spPr>
          <a:xfrm>
            <a:off x="522221" y="3826072"/>
            <a:ext cx="6877646" cy="364332"/>
          </a:xfrm>
          <a:prstGeom prst="rect">
            <a:avLst/>
          </a:prstGeom>
          <a:noFill/>
          <a:ln/>
        </p:spPr>
        <p:txBody>
          <a:bodyPr wrap="none" lIns="0" tIns="0" rIns="0" bIns="0" rtlCol="0" anchor="t"/>
          <a:lstStyle/>
          <a:p>
            <a:pPr marL="285750" indent="-285750" algn="just">
              <a:lnSpc>
                <a:spcPts val="2000"/>
              </a:lnSpc>
              <a:buSzPct val="100000"/>
              <a:buFont typeface="Arial" panose="020B0604020202020204" pitchFamily="34" charset="0"/>
              <a:buChar char="•"/>
            </a:pPr>
            <a:r>
              <a:rPr lang="en-US" sz="1600" dirty="0">
                <a:solidFill>
                  <a:srgbClr val="4B4A4A"/>
                </a:solidFill>
                <a:latin typeface="Geist" pitchFamily="34" charset="0"/>
                <a:ea typeface="Geist" pitchFamily="34" charset="-122"/>
                <a:cs typeface="Geist" pitchFamily="34" charset="-120"/>
              </a:rPr>
              <a:t>Cleanliness and comfort: Many desired clean, well-maintained vehicles.</a:t>
            </a:r>
            <a:endParaRPr lang="en-US" sz="1600" dirty="0"/>
          </a:p>
        </p:txBody>
      </p:sp>
      <p:sp>
        <p:nvSpPr>
          <p:cNvPr id="7" name="Text 5"/>
          <p:cNvSpPr/>
          <p:nvPr/>
        </p:nvSpPr>
        <p:spPr>
          <a:xfrm>
            <a:off x="522221" y="4590692"/>
            <a:ext cx="6479262" cy="512445"/>
          </a:xfrm>
          <a:prstGeom prst="rect">
            <a:avLst/>
          </a:prstGeom>
          <a:noFill/>
          <a:ln/>
        </p:spPr>
        <p:txBody>
          <a:bodyPr wrap="square" lIns="0" tIns="0" rIns="0" bIns="0" rtlCol="0" anchor="t"/>
          <a:lstStyle/>
          <a:p>
            <a:pPr marL="285750" indent="-285750" algn="just">
              <a:lnSpc>
                <a:spcPts val="2000"/>
              </a:lnSpc>
              <a:buSzPct val="100000"/>
              <a:buFont typeface="Arial" panose="020B0604020202020204" pitchFamily="34" charset="0"/>
              <a:buChar char="•"/>
            </a:pPr>
            <a:r>
              <a:rPr lang="en-US" sz="1600" dirty="0">
                <a:solidFill>
                  <a:srgbClr val="4B4A4A"/>
                </a:solidFill>
                <a:latin typeface="Geist" pitchFamily="34" charset="0"/>
                <a:ea typeface="Geist" pitchFamily="34" charset="-122"/>
                <a:cs typeface="Geist" pitchFamily="34" charset="-120"/>
              </a:rPr>
              <a:t>Emergency support: The need for quick, accessible emergency features was frequently highlighted.</a:t>
            </a:r>
            <a:endParaRPr lang="en-US" sz="1600" dirty="0"/>
          </a:p>
        </p:txBody>
      </p:sp>
      <p:pic>
        <p:nvPicPr>
          <p:cNvPr id="9" name="Image 0" descr="preencoded.png"/>
          <p:cNvPicPr>
            <a:picLocks noChangeAspect="1"/>
          </p:cNvPicPr>
          <p:nvPr/>
        </p:nvPicPr>
        <p:blipFill>
          <a:blip r:embed="rId3"/>
          <a:stretch>
            <a:fillRect/>
          </a:stretch>
        </p:blipFill>
        <p:spPr>
          <a:xfrm>
            <a:off x="7510581" y="1156728"/>
            <a:ext cx="6479262" cy="6479262"/>
          </a:xfrm>
          <a:prstGeom prst="rect">
            <a:avLst/>
          </a:prstGeom>
        </p:spPr>
      </p:pic>
      <p:sp>
        <p:nvSpPr>
          <p:cNvPr id="10" name="Text 7"/>
          <p:cNvSpPr/>
          <p:nvPr/>
        </p:nvSpPr>
        <p:spPr>
          <a:xfrm>
            <a:off x="640556" y="8200668"/>
            <a:ext cx="13349287" cy="256223"/>
          </a:xfrm>
          <a:prstGeom prst="rect">
            <a:avLst/>
          </a:prstGeom>
          <a:noFill/>
          <a:ln/>
        </p:spPr>
        <p:txBody>
          <a:bodyPr wrap="none" lIns="0" tIns="0" rIns="0" bIns="0" rtlCol="0" anchor="t"/>
          <a:lstStyle/>
          <a:p>
            <a:pPr marL="0" indent="0" algn="l">
              <a:lnSpc>
                <a:spcPts val="2000"/>
              </a:lnSpc>
              <a:buNone/>
            </a:pPr>
            <a:endParaRPr lang="en-US" sz="1250" dirty="0"/>
          </a:p>
        </p:txBody>
      </p:sp>
      <p:sp>
        <p:nvSpPr>
          <p:cNvPr id="11" name="TextBox 10">
            <a:extLst>
              <a:ext uri="{FF2B5EF4-FFF2-40B4-BE49-F238E27FC236}">
                <a16:creationId xmlns:a16="http://schemas.microsoft.com/office/drawing/2014/main" id="{066AAE79-6C6D-4E40-9C82-D364528E6EC1}"/>
              </a:ext>
            </a:extLst>
          </p:cNvPr>
          <p:cNvSpPr txBox="1"/>
          <p:nvPr/>
        </p:nvSpPr>
        <p:spPr>
          <a:xfrm>
            <a:off x="522220" y="5544955"/>
            <a:ext cx="6696160" cy="58477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4B4A4A"/>
                </a:solidFill>
                <a:latin typeface="Geist" pitchFamily="34" charset="0"/>
                <a:ea typeface="Geist" pitchFamily="34" charset="-122"/>
                <a:cs typeface="Geist" pitchFamily="34" charset="-120"/>
              </a:rPr>
              <a:t>Empowerment: The idea of supporting other women drivers resonated strongly.</a:t>
            </a:r>
          </a:p>
        </p:txBody>
      </p:sp>
      <p:sp>
        <p:nvSpPr>
          <p:cNvPr id="12" name="Rectangle 11">
            <a:extLst>
              <a:ext uri="{FF2B5EF4-FFF2-40B4-BE49-F238E27FC236}">
                <a16:creationId xmlns:a16="http://schemas.microsoft.com/office/drawing/2014/main" id="{017F4999-9DE9-45FE-BBA3-884253DC3A35}"/>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bg>
      <p:bgPr>
        <a:blipFill dpi="0" rotWithShape="1">
          <a:blip r:embed="rId3">
            <a:alphaModFix amt="25000"/>
            <a:lum/>
          </a:blip>
          <a:srcRect/>
          <a:stretch>
            <a:fillRect t="-74000" b="-74000"/>
          </a:stretch>
        </a:blipFill>
        <a:effectLst/>
      </p:bgPr>
    </p:bg>
    <p:spTree>
      <p:nvGrpSpPr>
        <p:cNvPr id="1" name=""/>
        <p:cNvGrpSpPr/>
        <p:nvPr/>
      </p:nvGrpSpPr>
      <p:grpSpPr>
        <a:xfrm>
          <a:off x="0" y="0"/>
          <a:ext cx="0" cy="0"/>
          <a:chOff x="0" y="0"/>
          <a:chExt cx="0" cy="0"/>
        </a:xfrm>
      </p:grpSpPr>
      <p:sp>
        <p:nvSpPr>
          <p:cNvPr id="2" name="Text 0"/>
          <p:cNvSpPr/>
          <p:nvPr/>
        </p:nvSpPr>
        <p:spPr>
          <a:xfrm>
            <a:off x="693539" y="476845"/>
            <a:ext cx="11572399" cy="541853"/>
          </a:xfrm>
          <a:prstGeom prst="rect">
            <a:avLst/>
          </a:prstGeom>
          <a:noFill/>
          <a:ln/>
        </p:spPr>
        <p:txBody>
          <a:bodyPr wrap="none" lIns="0" tIns="0" rIns="0" bIns="0" rtlCol="0" anchor="t"/>
          <a:lstStyle/>
          <a:p>
            <a:pPr marL="0" indent="0" algn="l">
              <a:lnSpc>
                <a:spcPts val="4250"/>
              </a:lnSpc>
              <a:buNone/>
            </a:pPr>
            <a:r>
              <a:rPr lang="en-US" sz="3400" b="1" dirty="0">
                <a:solidFill>
                  <a:srgbClr val="006747"/>
                </a:solidFill>
                <a:latin typeface="Noto Serif SC Bold" pitchFamily="34" charset="0"/>
                <a:ea typeface="Noto Serif SC Bold" pitchFamily="34" charset="-122"/>
                <a:cs typeface="Noto Serif SC Bold" pitchFamily="34" charset="-120"/>
              </a:rPr>
              <a:t>Strategic Blueprint: Her Ride Business Model Canvas</a:t>
            </a:r>
            <a:endParaRPr lang="en-US" sz="3400" dirty="0"/>
          </a:p>
        </p:txBody>
      </p:sp>
      <p:pic>
        <p:nvPicPr>
          <p:cNvPr id="28" name="Picture 2">
            <a:extLst>
              <a:ext uri="{FF2B5EF4-FFF2-40B4-BE49-F238E27FC236}">
                <a16:creationId xmlns:a16="http://schemas.microsoft.com/office/drawing/2014/main" id="{BE833604-3B09-4B83-848B-0BFA9BEB9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0" t="7162" r="3105" b="8007"/>
          <a:stretch/>
        </p:blipFill>
        <p:spPr bwMode="auto">
          <a:xfrm>
            <a:off x="537882" y="1151068"/>
            <a:ext cx="13769789" cy="6734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0791" y="422791"/>
            <a:ext cx="10267355" cy="477202"/>
          </a:xfrm>
          <a:prstGeom prst="rect">
            <a:avLst/>
          </a:prstGeom>
          <a:noFill/>
          <a:ln/>
        </p:spPr>
        <p:txBody>
          <a:bodyPr wrap="none" lIns="0" tIns="0" rIns="0" bIns="0" rtlCol="0" anchor="t"/>
          <a:lstStyle/>
          <a:p>
            <a:pPr marL="0" indent="0" algn="l">
              <a:lnSpc>
                <a:spcPts val="3750"/>
              </a:lnSpc>
              <a:buNone/>
            </a:pPr>
            <a:r>
              <a:rPr lang="en-US" sz="3000" b="1" dirty="0">
                <a:solidFill>
                  <a:srgbClr val="006747"/>
                </a:solidFill>
                <a:latin typeface="Noto Serif SC Bold" pitchFamily="34" charset="0"/>
                <a:ea typeface="Noto Serif SC Bold" pitchFamily="34" charset="-122"/>
                <a:cs typeface="Noto Serif SC Bold" pitchFamily="34" charset="-120"/>
              </a:rPr>
              <a:t>Understanding Our Users: Rider and Driver Personas</a:t>
            </a:r>
            <a:endParaRPr lang="en-US" sz="3000" dirty="0"/>
          </a:p>
        </p:txBody>
      </p:sp>
      <p:pic>
        <p:nvPicPr>
          <p:cNvPr id="3" name="Image 0" descr="preencoded.png"/>
          <p:cNvPicPr>
            <a:picLocks noChangeAspect="1"/>
          </p:cNvPicPr>
          <p:nvPr/>
        </p:nvPicPr>
        <p:blipFill>
          <a:blip r:embed="rId3"/>
          <a:stretch>
            <a:fillRect/>
          </a:stretch>
        </p:blipFill>
        <p:spPr>
          <a:xfrm>
            <a:off x="2965013" y="1358027"/>
            <a:ext cx="1900357" cy="1900357"/>
          </a:xfrm>
          <a:prstGeom prst="rect">
            <a:avLst/>
          </a:prstGeom>
        </p:spPr>
      </p:pic>
      <p:sp>
        <p:nvSpPr>
          <p:cNvPr id="4" name="Text 1"/>
          <p:cNvSpPr/>
          <p:nvPr/>
        </p:nvSpPr>
        <p:spPr>
          <a:xfrm>
            <a:off x="610791" y="3430072"/>
            <a:ext cx="2825710"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Rider Persona: Aisha Sharma</a:t>
            </a:r>
            <a:endParaRPr lang="en-US" sz="1600" dirty="0"/>
          </a:p>
        </p:txBody>
      </p:sp>
      <p:sp>
        <p:nvSpPr>
          <p:cNvPr id="5" name="Text 2"/>
          <p:cNvSpPr/>
          <p:nvPr/>
        </p:nvSpPr>
        <p:spPr>
          <a:xfrm>
            <a:off x="610791" y="3760112"/>
            <a:ext cx="6608921" cy="1653897"/>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Aisha, a vibrant 28-year-old marketing professional in Mumbai, often dedicates long hours to her ambitious career. However, her evenings are frequently shadowed by the persistent worry of finding safe and reliable transport home. She prioritizes her personal safety above all else, craving a service that not only offers convenience and dependability but also grants her profound peace of mind, allowing her to fully immerse herself in her professional aspirations without a moment's fear.</a:t>
            </a:r>
            <a:endParaRPr lang="en-US" sz="1400" dirty="0"/>
          </a:p>
        </p:txBody>
      </p:sp>
      <p:sp>
        <p:nvSpPr>
          <p:cNvPr id="6" name="Text 3"/>
          <p:cNvSpPr/>
          <p:nvPr/>
        </p:nvSpPr>
        <p:spPr>
          <a:xfrm>
            <a:off x="610791" y="5467350"/>
            <a:ext cx="1908810"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Goals</a:t>
            </a:r>
            <a:endParaRPr lang="en-US" sz="1600" dirty="0"/>
          </a:p>
        </p:txBody>
      </p:sp>
      <p:sp>
        <p:nvSpPr>
          <p:cNvPr id="7" name="Text 4"/>
          <p:cNvSpPr/>
          <p:nvPr/>
        </p:nvSpPr>
        <p:spPr>
          <a:xfrm>
            <a:off x="610791" y="5690629"/>
            <a:ext cx="6608921"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Achieve career ambitions and professional growth.</a:t>
            </a:r>
            <a:endParaRPr lang="en-US" sz="1400" dirty="0"/>
          </a:p>
        </p:txBody>
      </p:sp>
      <p:sp>
        <p:nvSpPr>
          <p:cNvPr id="8" name="Text 5"/>
          <p:cNvSpPr/>
          <p:nvPr/>
        </p:nvSpPr>
        <p:spPr>
          <a:xfrm>
            <a:off x="610791" y="5997298"/>
            <a:ext cx="6608921"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Maintain independence and control over her schedule.</a:t>
            </a:r>
            <a:endParaRPr lang="en-US" sz="1400" dirty="0"/>
          </a:p>
        </p:txBody>
      </p:sp>
      <p:sp>
        <p:nvSpPr>
          <p:cNvPr id="9" name="Text 6"/>
          <p:cNvSpPr/>
          <p:nvPr/>
        </p:nvSpPr>
        <p:spPr>
          <a:xfrm>
            <a:off x="610791" y="6301145"/>
            <a:ext cx="6608921"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Enjoy peace of mind knowing her commute is safe and reliable.</a:t>
            </a:r>
            <a:endParaRPr lang="en-US" sz="1400" dirty="0"/>
          </a:p>
        </p:txBody>
      </p:sp>
      <p:sp>
        <p:nvSpPr>
          <p:cNvPr id="10" name="Text 7"/>
          <p:cNvSpPr/>
          <p:nvPr/>
        </p:nvSpPr>
        <p:spPr>
          <a:xfrm>
            <a:off x="610791" y="6659621"/>
            <a:ext cx="1908810"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Pain Points</a:t>
            </a:r>
            <a:endParaRPr lang="en-US" sz="1600" dirty="0"/>
          </a:p>
        </p:txBody>
      </p:sp>
      <p:sp>
        <p:nvSpPr>
          <p:cNvPr id="11" name="Text 8"/>
          <p:cNvSpPr/>
          <p:nvPr/>
        </p:nvSpPr>
        <p:spPr>
          <a:xfrm>
            <a:off x="610791" y="6963468"/>
            <a:ext cx="6608921"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Constant worry about personal safety during commutes, especially at night.</a:t>
            </a:r>
            <a:endParaRPr lang="en-US" sz="1400" dirty="0"/>
          </a:p>
        </p:txBody>
      </p:sp>
      <p:sp>
        <p:nvSpPr>
          <p:cNvPr id="12" name="Text 9"/>
          <p:cNvSpPr/>
          <p:nvPr/>
        </p:nvSpPr>
        <p:spPr>
          <a:xfrm>
            <a:off x="610791" y="7235855"/>
            <a:ext cx="6608921" cy="244316"/>
          </a:xfrm>
          <a:prstGeom prst="rect">
            <a:avLst/>
          </a:prstGeom>
          <a:noFill/>
          <a:ln/>
        </p:spPr>
        <p:txBody>
          <a:bodyPr wrap="none" lIns="0" tIns="0" rIns="0" bIns="0" rtlCol="0" anchor="t"/>
          <a:lstStyle/>
          <a:p>
            <a:pPr marL="171450" indent="-1714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Frustration with unreliable and unpredictable transportation services.</a:t>
            </a:r>
            <a:endParaRPr lang="en-US" sz="1400" dirty="0"/>
          </a:p>
        </p:txBody>
      </p:sp>
      <p:sp>
        <p:nvSpPr>
          <p:cNvPr id="13" name="Text 10"/>
          <p:cNvSpPr/>
          <p:nvPr/>
        </p:nvSpPr>
        <p:spPr>
          <a:xfrm>
            <a:off x="610791" y="7533511"/>
            <a:ext cx="6608921"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Wasted time waiting for rides, impacting work-life balance.</a:t>
            </a:r>
            <a:endParaRPr lang="en-US" sz="1400" dirty="0"/>
          </a:p>
        </p:txBody>
      </p:sp>
      <p:pic>
        <p:nvPicPr>
          <p:cNvPr id="14" name="Image 1" descr="preencoded.png"/>
          <p:cNvPicPr>
            <a:picLocks noChangeAspect="1"/>
          </p:cNvPicPr>
          <p:nvPr/>
        </p:nvPicPr>
        <p:blipFill>
          <a:blip r:embed="rId4"/>
          <a:stretch>
            <a:fillRect/>
          </a:stretch>
        </p:blipFill>
        <p:spPr>
          <a:xfrm>
            <a:off x="9735741" y="1358027"/>
            <a:ext cx="1958578" cy="1958578"/>
          </a:xfrm>
          <a:prstGeom prst="rect">
            <a:avLst/>
          </a:prstGeom>
        </p:spPr>
      </p:pic>
      <p:sp>
        <p:nvSpPr>
          <p:cNvPr id="15" name="Text 11"/>
          <p:cNvSpPr/>
          <p:nvPr/>
        </p:nvSpPr>
        <p:spPr>
          <a:xfrm>
            <a:off x="7410569" y="3488293"/>
            <a:ext cx="2554724"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Driver Persona: Priya Devi</a:t>
            </a:r>
            <a:endParaRPr lang="en-US" sz="1600" dirty="0"/>
          </a:p>
        </p:txBody>
      </p:sp>
      <p:sp>
        <p:nvSpPr>
          <p:cNvPr id="16" name="Text 12"/>
          <p:cNvSpPr/>
          <p:nvPr/>
        </p:nvSpPr>
        <p:spPr>
          <a:xfrm>
            <a:off x="7410569" y="3818334"/>
            <a:ext cx="6609040" cy="1465898"/>
          </a:xfrm>
          <a:prstGeom prst="rect">
            <a:avLst/>
          </a:prstGeom>
          <a:noFill/>
          <a:ln/>
        </p:spPr>
        <p:txBody>
          <a:bodyPr wrap="square" lIns="0" tIns="0" rIns="0" bIns="0" rtlCol="0" anchor="t"/>
          <a:lstStyle/>
          <a:p>
            <a:pPr marL="0" indent="0" algn="just">
              <a:lnSpc>
                <a:spcPts val="1900"/>
              </a:lnSpc>
              <a:buNone/>
            </a:pPr>
            <a:r>
              <a:rPr lang="en-US" sz="1400" dirty="0">
                <a:solidFill>
                  <a:srgbClr val="4B4A4A"/>
                </a:solidFill>
                <a:latin typeface="Geist" pitchFamily="34" charset="0"/>
                <a:ea typeface="Geist" pitchFamily="34" charset="-122"/>
                <a:cs typeface="Geist" pitchFamily="34" charset="-120"/>
              </a:rPr>
              <a:t>Priya, a resilient 45-year-old mother of two from Delhi, is an experienced driver driven by the desire to provide for her family. She actively seeks a flexible income source that offers not just fair pay, but also genuine respect and a safe, empowering working environment. Her dedication and reliability are unwavering, as she eagerly contributes to her family's well-being, all while feeling secure and supported on every journey. She yearns for a community that values her skill and dedication.</a:t>
            </a:r>
            <a:endParaRPr lang="en-US" sz="1400" dirty="0"/>
          </a:p>
        </p:txBody>
      </p:sp>
      <p:sp>
        <p:nvSpPr>
          <p:cNvPr id="17" name="Text 13"/>
          <p:cNvSpPr/>
          <p:nvPr/>
        </p:nvSpPr>
        <p:spPr>
          <a:xfrm>
            <a:off x="7410569" y="5476009"/>
            <a:ext cx="1908810"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Goals</a:t>
            </a:r>
            <a:endParaRPr lang="en-US" sz="1600" dirty="0"/>
          </a:p>
        </p:txBody>
      </p:sp>
      <p:sp>
        <p:nvSpPr>
          <p:cNvPr id="18" name="Text 14"/>
          <p:cNvSpPr/>
          <p:nvPr/>
        </p:nvSpPr>
        <p:spPr>
          <a:xfrm>
            <a:off x="7410569" y="5770550"/>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Ensure financial stability and provide for her family's needs.</a:t>
            </a:r>
            <a:endParaRPr lang="en-US" sz="1400" dirty="0"/>
          </a:p>
        </p:txBody>
      </p:sp>
      <p:sp>
        <p:nvSpPr>
          <p:cNvPr id="19" name="Text 15"/>
          <p:cNvSpPr/>
          <p:nvPr/>
        </p:nvSpPr>
        <p:spPr>
          <a:xfrm>
            <a:off x="7410569" y="6014866"/>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Gain respect and recognition for her professional driving skills.</a:t>
            </a:r>
            <a:endParaRPr lang="en-US" sz="1400" dirty="0"/>
          </a:p>
        </p:txBody>
      </p:sp>
      <p:sp>
        <p:nvSpPr>
          <p:cNvPr id="20" name="Text 16"/>
          <p:cNvSpPr/>
          <p:nvPr/>
        </p:nvSpPr>
        <p:spPr>
          <a:xfrm>
            <a:off x="7410510" y="6315075"/>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Work in a safe, supportive, and empowering environment.</a:t>
            </a:r>
            <a:endParaRPr lang="en-US" sz="1400" dirty="0"/>
          </a:p>
        </p:txBody>
      </p:sp>
      <p:sp>
        <p:nvSpPr>
          <p:cNvPr id="21" name="Text 17"/>
          <p:cNvSpPr/>
          <p:nvPr/>
        </p:nvSpPr>
        <p:spPr>
          <a:xfrm>
            <a:off x="7410569" y="6666852"/>
            <a:ext cx="1908810" cy="238482"/>
          </a:xfrm>
          <a:prstGeom prst="rect">
            <a:avLst/>
          </a:prstGeom>
          <a:noFill/>
          <a:ln/>
        </p:spPr>
        <p:txBody>
          <a:bodyPr wrap="none" lIns="0" tIns="0" rIns="0" bIns="0" rtlCol="0" anchor="t"/>
          <a:lstStyle/>
          <a:p>
            <a:pPr marL="0" indent="0" algn="l">
              <a:lnSpc>
                <a:spcPts val="1850"/>
              </a:lnSpc>
              <a:buNone/>
            </a:pPr>
            <a:r>
              <a:rPr lang="en-US" sz="1600" b="1" dirty="0">
                <a:solidFill>
                  <a:srgbClr val="4B4A4A"/>
                </a:solidFill>
                <a:latin typeface="Noto Serif SC Bold" pitchFamily="34" charset="0"/>
                <a:ea typeface="Noto Serif SC Bold" pitchFamily="34" charset="-122"/>
                <a:cs typeface="Noto Serif SC Bold" pitchFamily="34" charset="-120"/>
              </a:rPr>
              <a:t>Pain Points</a:t>
            </a:r>
            <a:endParaRPr lang="en-US" sz="1600" dirty="0"/>
          </a:p>
        </p:txBody>
      </p:sp>
      <p:sp>
        <p:nvSpPr>
          <p:cNvPr id="22" name="Text 18"/>
          <p:cNvSpPr/>
          <p:nvPr/>
        </p:nvSpPr>
        <p:spPr>
          <a:xfrm>
            <a:off x="7410569" y="6967061"/>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Income instability and unpredictable earnings from current opportunities.</a:t>
            </a:r>
            <a:endParaRPr lang="en-US" sz="1400" dirty="0"/>
          </a:p>
        </p:txBody>
      </p:sp>
      <p:sp>
        <p:nvSpPr>
          <p:cNvPr id="23" name="Text 19"/>
          <p:cNvSpPr/>
          <p:nvPr/>
        </p:nvSpPr>
        <p:spPr>
          <a:xfrm>
            <a:off x="7410569" y="7264718"/>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Exposure to unsafe working conditions and lack of security.</a:t>
            </a:r>
            <a:endParaRPr lang="en-US" sz="1400" dirty="0"/>
          </a:p>
        </p:txBody>
      </p:sp>
      <p:sp>
        <p:nvSpPr>
          <p:cNvPr id="24" name="Text 20"/>
          <p:cNvSpPr/>
          <p:nvPr/>
        </p:nvSpPr>
        <p:spPr>
          <a:xfrm>
            <a:off x="7410569" y="7562374"/>
            <a:ext cx="6609040" cy="244316"/>
          </a:xfrm>
          <a:prstGeom prst="rect">
            <a:avLst/>
          </a:prstGeom>
          <a:noFill/>
          <a:ln/>
        </p:spPr>
        <p:txBody>
          <a:bodyPr wrap="none" lIns="0" tIns="0" rIns="0" bIns="0" rtlCol="0" anchor="t"/>
          <a:lstStyle/>
          <a:p>
            <a:pPr marL="285750" indent="-285750" algn="l">
              <a:lnSpc>
                <a:spcPts val="1900"/>
              </a:lnSpc>
              <a:buSzPct val="100000"/>
              <a:buFont typeface="Arial" panose="020B0604020202020204" pitchFamily="34" charset="0"/>
              <a:buChar char="•"/>
            </a:pPr>
            <a:r>
              <a:rPr lang="en-US" sz="1400" dirty="0">
                <a:solidFill>
                  <a:srgbClr val="4B4A4A"/>
                </a:solidFill>
                <a:latin typeface="Geist" pitchFamily="34" charset="0"/>
                <a:ea typeface="Geist" pitchFamily="34" charset="-122"/>
                <a:cs typeface="Geist" pitchFamily="34" charset="-120"/>
              </a:rPr>
              <a:t>Lack of respect and fair treatment in male-dominated transportation sectors.</a:t>
            </a:r>
            <a:endParaRPr lang="en-US" sz="1400" dirty="0"/>
          </a:p>
        </p:txBody>
      </p:sp>
      <p:sp>
        <p:nvSpPr>
          <p:cNvPr id="25" name="Rectangle 24">
            <a:extLst>
              <a:ext uri="{FF2B5EF4-FFF2-40B4-BE49-F238E27FC236}">
                <a16:creationId xmlns:a16="http://schemas.microsoft.com/office/drawing/2014/main" id="{C47124A5-5FC0-4E0C-8ED3-6D6327136FEE}"/>
              </a:ext>
            </a:extLst>
          </p:cNvPr>
          <p:cNvSpPr/>
          <p:nvPr/>
        </p:nvSpPr>
        <p:spPr>
          <a:xfrm>
            <a:off x="12780085" y="7806689"/>
            <a:ext cx="1731981" cy="326091"/>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12376"/>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Crafting the Experience: Value Proposition Canvas for Riders and Drivers</a:t>
            </a:r>
            <a:endParaRPr lang="en-US" sz="3900" dirty="0"/>
          </a:p>
        </p:txBody>
      </p:sp>
      <p:sp>
        <p:nvSpPr>
          <p:cNvPr id="3" name="Text 1"/>
          <p:cNvSpPr/>
          <p:nvPr/>
        </p:nvSpPr>
        <p:spPr>
          <a:xfrm>
            <a:off x="793790" y="2648545"/>
            <a:ext cx="5867400"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Noto Serif SC Bold" pitchFamily="34" charset="0"/>
                <a:ea typeface="Noto Serif SC Bold" pitchFamily="34" charset="-122"/>
                <a:cs typeface="Noto Serif SC Bold" pitchFamily="34" charset="-120"/>
              </a:rPr>
              <a:t>Rider Value Proposition: Safety &amp; Convenience</a:t>
            </a:r>
            <a:endParaRPr lang="en-US" sz="1950" dirty="0"/>
          </a:p>
        </p:txBody>
      </p:sp>
      <p:sp>
        <p:nvSpPr>
          <p:cNvPr id="4" name="Text 2"/>
          <p:cNvSpPr/>
          <p:nvPr/>
        </p:nvSpPr>
        <p:spPr>
          <a:xfrm>
            <a:off x="793790" y="3157061"/>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Customer Jobs:</a:t>
            </a:r>
            <a:r>
              <a:rPr lang="en-US" sz="1550" dirty="0">
                <a:solidFill>
                  <a:srgbClr val="4B4A4A"/>
                </a:solidFill>
                <a:latin typeface="Geist" pitchFamily="34" charset="0"/>
                <a:ea typeface="Geist" pitchFamily="34" charset="-122"/>
                <a:cs typeface="Geist" pitchFamily="34" charset="-120"/>
              </a:rPr>
              <a:t> Commuting safely, reliable transport, accessing opportunities.</a:t>
            </a:r>
            <a:endParaRPr lang="en-US" sz="1550" dirty="0"/>
          </a:p>
        </p:txBody>
      </p:sp>
      <p:sp>
        <p:nvSpPr>
          <p:cNvPr id="5" name="Text 3"/>
          <p:cNvSpPr/>
          <p:nvPr/>
        </p:nvSpPr>
        <p:spPr>
          <a:xfrm>
            <a:off x="793790" y="3970734"/>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Pains:</a:t>
            </a:r>
            <a:r>
              <a:rPr lang="en-US" sz="1550" dirty="0">
                <a:solidFill>
                  <a:srgbClr val="4B4A4A"/>
                </a:solidFill>
                <a:latin typeface="Geist" pitchFamily="34" charset="0"/>
                <a:ea typeface="Geist" pitchFamily="34" charset="-122"/>
                <a:cs typeface="Geist" pitchFamily="34" charset="-120"/>
              </a:rPr>
              <a:t> Unsafe experiences, lack of trust, limited late-night options, anxiety.</a:t>
            </a:r>
            <a:endParaRPr lang="en-US" sz="1550" dirty="0"/>
          </a:p>
        </p:txBody>
      </p:sp>
      <p:sp>
        <p:nvSpPr>
          <p:cNvPr id="6" name="Text 4"/>
          <p:cNvSpPr/>
          <p:nvPr/>
        </p:nvSpPr>
        <p:spPr>
          <a:xfrm>
            <a:off x="793790" y="4784408"/>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Gains:</a:t>
            </a:r>
            <a:r>
              <a:rPr lang="en-US" sz="1550" dirty="0">
                <a:solidFill>
                  <a:srgbClr val="4B4A4A"/>
                </a:solidFill>
                <a:latin typeface="Geist" pitchFamily="34" charset="0"/>
                <a:ea typeface="Geist" pitchFamily="34" charset="-122"/>
                <a:cs typeface="Geist" pitchFamily="34" charset="-120"/>
              </a:rPr>
              <a:t> Peace of mind, empowerment, convenient booking, secure journey.</a:t>
            </a:r>
            <a:endParaRPr lang="en-US" sz="1550" dirty="0"/>
          </a:p>
        </p:txBody>
      </p:sp>
      <p:sp>
        <p:nvSpPr>
          <p:cNvPr id="7" name="Text 5"/>
          <p:cNvSpPr/>
          <p:nvPr/>
        </p:nvSpPr>
        <p:spPr>
          <a:xfrm>
            <a:off x="793790" y="559808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Pain Relievers:</a:t>
            </a:r>
            <a:r>
              <a:rPr lang="en-US" sz="1550" dirty="0">
                <a:solidFill>
                  <a:srgbClr val="4B4A4A"/>
                </a:solidFill>
                <a:latin typeface="Geist" pitchFamily="34" charset="0"/>
                <a:ea typeface="Geist" pitchFamily="34" charset="-122"/>
                <a:cs typeface="Geist" pitchFamily="34" charset="-120"/>
              </a:rPr>
              <a:t> Verified female drivers, in-app SOS button, real-time tracking, background checks.</a:t>
            </a:r>
            <a:endParaRPr lang="en-US" sz="1550" dirty="0"/>
          </a:p>
        </p:txBody>
      </p:sp>
      <p:sp>
        <p:nvSpPr>
          <p:cNvPr id="8" name="Text 6"/>
          <p:cNvSpPr/>
          <p:nvPr/>
        </p:nvSpPr>
        <p:spPr>
          <a:xfrm>
            <a:off x="793790" y="630257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Gain Creators:</a:t>
            </a:r>
            <a:r>
              <a:rPr lang="en-US" sz="1550" dirty="0">
                <a:solidFill>
                  <a:srgbClr val="4B4A4A"/>
                </a:solidFill>
                <a:latin typeface="Geist" pitchFamily="34" charset="0"/>
                <a:ea typeface="Geist" pitchFamily="34" charset="-122"/>
                <a:cs typeface="Geist" pitchFamily="34" charset="-120"/>
              </a:rPr>
              <a:t> Clean vehicles, supportive community, seamless booking, flexible scheduling.</a:t>
            </a:r>
            <a:endParaRPr lang="en-US" sz="1550" dirty="0"/>
          </a:p>
        </p:txBody>
      </p:sp>
      <p:sp>
        <p:nvSpPr>
          <p:cNvPr id="9" name="Text 7"/>
          <p:cNvSpPr/>
          <p:nvPr/>
        </p:nvSpPr>
        <p:spPr>
          <a:xfrm>
            <a:off x="7564874" y="2648545"/>
            <a:ext cx="6279356" cy="620316"/>
          </a:xfrm>
          <a:prstGeom prst="rect">
            <a:avLst/>
          </a:prstGeom>
          <a:noFill/>
          <a:ln/>
        </p:spPr>
        <p:txBody>
          <a:bodyPr wrap="square" lIns="0" tIns="0" rIns="0" bIns="0" rtlCol="0" anchor="t"/>
          <a:lstStyle/>
          <a:p>
            <a:pPr marL="0" indent="0" algn="l">
              <a:lnSpc>
                <a:spcPts val="2400"/>
              </a:lnSpc>
              <a:buNone/>
            </a:pPr>
            <a:r>
              <a:rPr lang="en-US" sz="1950" b="1" dirty="0">
                <a:solidFill>
                  <a:srgbClr val="006747"/>
                </a:solidFill>
                <a:latin typeface="Noto Serif SC Bold" pitchFamily="34" charset="0"/>
                <a:ea typeface="Noto Serif SC Bold" pitchFamily="34" charset="-122"/>
                <a:cs typeface="Noto Serif SC Bold" pitchFamily="34" charset="-120"/>
              </a:rPr>
              <a:t>Driver Value Proposition: Empowerment &amp; Fair Earning</a:t>
            </a:r>
            <a:endParaRPr lang="en-US" sz="1950" dirty="0"/>
          </a:p>
        </p:txBody>
      </p:sp>
      <p:sp>
        <p:nvSpPr>
          <p:cNvPr id="10" name="Text 8"/>
          <p:cNvSpPr/>
          <p:nvPr/>
        </p:nvSpPr>
        <p:spPr>
          <a:xfrm>
            <a:off x="7564874" y="3467219"/>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Customer Jobs:</a:t>
            </a:r>
            <a:r>
              <a:rPr lang="en-US" sz="1550" dirty="0">
                <a:solidFill>
                  <a:srgbClr val="4B4A4A"/>
                </a:solidFill>
                <a:latin typeface="Geist" pitchFamily="34" charset="0"/>
                <a:ea typeface="Geist" pitchFamily="34" charset="-122"/>
                <a:cs typeface="Geist" pitchFamily="34" charset="-120"/>
              </a:rPr>
              <a:t> Earning income, flexible work, safe driving environment.</a:t>
            </a:r>
            <a:endParaRPr lang="en-US" sz="1550" dirty="0"/>
          </a:p>
        </p:txBody>
      </p:sp>
      <p:sp>
        <p:nvSpPr>
          <p:cNvPr id="11" name="Text 9"/>
          <p:cNvSpPr/>
          <p:nvPr/>
        </p:nvSpPr>
        <p:spPr>
          <a:xfrm>
            <a:off x="7564874" y="4280892"/>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Pains:</a:t>
            </a:r>
            <a:r>
              <a:rPr lang="en-US" sz="1550" dirty="0">
                <a:solidFill>
                  <a:srgbClr val="4B4A4A"/>
                </a:solidFill>
                <a:latin typeface="Geist" pitchFamily="34" charset="0"/>
                <a:ea typeface="Geist" pitchFamily="34" charset="-122"/>
                <a:cs typeface="Geist" pitchFamily="34" charset="-120"/>
              </a:rPr>
              <a:t> Unsafe passengers, unfair commissions, lack of support, harassment.</a:t>
            </a:r>
            <a:endParaRPr lang="en-US" sz="1550" dirty="0"/>
          </a:p>
        </p:txBody>
      </p:sp>
      <p:sp>
        <p:nvSpPr>
          <p:cNvPr id="12" name="Text 10"/>
          <p:cNvSpPr/>
          <p:nvPr/>
        </p:nvSpPr>
        <p:spPr>
          <a:xfrm>
            <a:off x="7564874" y="5094565"/>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Gains:</a:t>
            </a:r>
            <a:r>
              <a:rPr lang="en-US" sz="1550" dirty="0">
                <a:solidFill>
                  <a:srgbClr val="4B4A4A"/>
                </a:solidFill>
                <a:latin typeface="Geist" pitchFamily="34" charset="0"/>
                <a:ea typeface="Geist" pitchFamily="34" charset="-122"/>
                <a:cs typeface="Geist" pitchFamily="34" charset="-120"/>
              </a:rPr>
              <a:t> Respectful work, good income, community support, personal safety.</a:t>
            </a:r>
            <a:endParaRPr lang="en-US" sz="1550" dirty="0"/>
          </a:p>
        </p:txBody>
      </p:sp>
      <p:sp>
        <p:nvSpPr>
          <p:cNvPr id="13" name="Text 11"/>
          <p:cNvSpPr/>
          <p:nvPr/>
        </p:nvSpPr>
        <p:spPr>
          <a:xfrm>
            <a:off x="7564874" y="590823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Pain Relievers:</a:t>
            </a:r>
            <a:r>
              <a:rPr lang="en-US" sz="1550" dirty="0">
                <a:solidFill>
                  <a:srgbClr val="4B4A4A"/>
                </a:solidFill>
                <a:latin typeface="Geist" pitchFamily="34" charset="0"/>
                <a:ea typeface="Geist" pitchFamily="34" charset="-122"/>
                <a:cs typeface="Geist" pitchFamily="34" charset="-120"/>
              </a:rPr>
              <a:t> Women-only passengers, fair commission rates, 24/7 support, driver community.</a:t>
            </a:r>
            <a:endParaRPr lang="en-US" sz="1550" dirty="0"/>
          </a:p>
        </p:txBody>
      </p:sp>
      <p:sp>
        <p:nvSpPr>
          <p:cNvPr id="14" name="Text 12"/>
          <p:cNvSpPr/>
          <p:nvPr/>
        </p:nvSpPr>
        <p:spPr>
          <a:xfrm>
            <a:off x="7564874" y="661273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Gain Creators:</a:t>
            </a:r>
            <a:r>
              <a:rPr lang="en-US" sz="1550" dirty="0">
                <a:solidFill>
                  <a:srgbClr val="4B4A4A"/>
                </a:solidFill>
                <a:latin typeface="Geist" pitchFamily="34" charset="0"/>
                <a:ea typeface="Geist" pitchFamily="34" charset="-122"/>
                <a:cs typeface="Geist" pitchFamily="34" charset="-120"/>
              </a:rPr>
              <a:t> Training programs, incentives, flexible hours, vehicle maintenance assistance.</a:t>
            </a:r>
            <a:endParaRPr lang="en-US" sz="1550" dirty="0"/>
          </a:p>
        </p:txBody>
      </p:sp>
      <p:sp>
        <p:nvSpPr>
          <p:cNvPr id="15" name="Rectangle 14">
            <a:extLst>
              <a:ext uri="{FF2B5EF4-FFF2-40B4-BE49-F238E27FC236}">
                <a16:creationId xmlns:a16="http://schemas.microsoft.com/office/drawing/2014/main" id="{9C5346CD-7480-41C4-AAF5-5F1A40C2611A}"/>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71262"/>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Diving Deep into Emotions: Empathy Map for Riders and Drivers</a:t>
            </a:r>
            <a:endParaRPr lang="en-US" sz="3900" dirty="0"/>
          </a:p>
        </p:txBody>
      </p:sp>
      <p:sp>
        <p:nvSpPr>
          <p:cNvPr id="3" name="Text 1"/>
          <p:cNvSpPr/>
          <p:nvPr/>
        </p:nvSpPr>
        <p:spPr>
          <a:xfrm>
            <a:off x="793790" y="2307431"/>
            <a:ext cx="2565202"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Noto Serif SC Bold" pitchFamily="34" charset="0"/>
                <a:ea typeface="Noto Serif SC Bold" pitchFamily="34" charset="-122"/>
                <a:cs typeface="Noto Serif SC Bold" pitchFamily="34" charset="-120"/>
              </a:rPr>
              <a:t>Rider Empathy Map </a:t>
            </a:r>
            <a:endParaRPr lang="en-US" sz="1950" dirty="0"/>
          </a:p>
        </p:txBody>
      </p:sp>
      <p:sp>
        <p:nvSpPr>
          <p:cNvPr id="4" name="Text 2"/>
          <p:cNvSpPr/>
          <p:nvPr/>
        </p:nvSpPr>
        <p:spPr>
          <a:xfrm>
            <a:off x="793790" y="2815947"/>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Says:</a:t>
            </a:r>
            <a:r>
              <a:rPr lang="en-US" sz="1550" dirty="0">
                <a:solidFill>
                  <a:srgbClr val="4B4A4A"/>
                </a:solidFill>
                <a:latin typeface="Geist" pitchFamily="34" charset="0"/>
                <a:ea typeface="Geist" pitchFamily="34" charset="-122"/>
                <a:cs typeface="Geist" pitchFamily="34" charset="-120"/>
              </a:rPr>
              <a:t> "All I ask for is a ride where I don't have to look over my shoulder." "I yearn for a world where I can travel at any hour without a knot in my stomach."</a:t>
            </a:r>
            <a:endParaRPr lang="en-US" sz="1550" dirty="0"/>
          </a:p>
        </p:txBody>
      </p:sp>
      <p:sp>
        <p:nvSpPr>
          <p:cNvPr id="5" name="Text 3"/>
          <p:cNvSpPr/>
          <p:nvPr/>
        </p:nvSpPr>
        <p:spPr>
          <a:xfrm>
            <a:off x="793790" y="3947160"/>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Thinks:</a:t>
            </a:r>
            <a:r>
              <a:rPr lang="en-US" sz="1550" dirty="0">
                <a:solidFill>
                  <a:srgbClr val="4B4A4A"/>
                </a:solidFill>
                <a:latin typeface="Geist" pitchFamily="34" charset="0"/>
                <a:ea typeface="Geist" pitchFamily="34" charset="-122"/>
                <a:cs typeface="Geist" pitchFamily="34" charset="-120"/>
              </a:rPr>
              <a:t> Is this driver truly vetted? Am I making myself vulnerable just by stepping into this car? Will my family wonder if I'm okay if I don't check in frequently?</a:t>
            </a:r>
            <a:endParaRPr lang="en-US" sz="1550" dirty="0"/>
          </a:p>
        </p:txBody>
      </p:sp>
      <p:sp>
        <p:nvSpPr>
          <p:cNvPr id="6" name="Text 4"/>
          <p:cNvSpPr/>
          <p:nvPr/>
        </p:nvSpPr>
        <p:spPr>
          <a:xfrm>
            <a:off x="793790" y="5078373"/>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Feels:</a:t>
            </a:r>
            <a:r>
              <a:rPr lang="en-US" sz="1550" dirty="0">
                <a:solidFill>
                  <a:srgbClr val="4B4A4A"/>
                </a:solidFill>
                <a:latin typeface="Geist" pitchFamily="34" charset="0"/>
                <a:ea typeface="Geist" pitchFamily="34" charset="-122"/>
                <a:cs typeface="Geist" pitchFamily="34" charset="-120"/>
              </a:rPr>
              <a:t> Profoundly anxious before and during rides, a palpable sense of vulnerability, an immense wave of relief upon safe arrival, and a quiet sense of empowerment when she feels a modicum of control.</a:t>
            </a:r>
            <a:endParaRPr lang="en-US" sz="1550" dirty="0"/>
          </a:p>
        </p:txBody>
      </p:sp>
      <p:sp>
        <p:nvSpPr>
          <p:cNvPr id="7" name="Text 5"/>
          <p:cNvSpPr/>
          <p:nvPr/>
        </p:nvSpPr>
        <p:spPr>
          <a:xfrm>
            <a:off x="793790" y="6209586"/>
            <a:ext cx="6279356" cy="127015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Does:</a:t>
            </a:r>
            <a:r>
              <a:rPr lang="en-US" sz="1550" dirty="0">
                <a:solidFill>
                  <a:srgbClr val="4B4A4A"/>
                </a:solidFill>
                <a:latin typeface="Geist" pitchFamily="34" charset="0"/>
                <a:ea typeface="Geist" pitchFamily="34" charset="-122"/>
                <a:cs typeface="Geist" pitchFamily="34" charset="-120"/>
              </a:rPr>
              <a:t> Insistently shares her live location with trusted contacts, often engages in phone calls with family or friends throughout the journey, and actively plans her schedule to avoid late-night travel or relies solely on trusted, personal arrangements.</a:t>
            </a:r>
            <a:endParaRPr lang="en-US" sz="1550" dirty="0"/>
          </a:p>
        </p:txBody>
      </p:sp>
      <p:sp>
        <p:nvSpPr>
          <p:cNvPr id="8" name="Text 6"/>
          <p:cNvSpPr/>
          <p:nvPr/>
        </p:nvSpPr>
        <p:spPr>
          <a:xfrm>
            <a:off x="7564874" y="2307431"/>
            <a:ext cx="2670810"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Noto Serif SC Bold" pitchFamily="34" charset="0"/>
                <a:ea typeface="Noto Serif SC Bold" pitchFamily="34" charset="-122"/>
                <a:cs typeface="Noto Serif SC Bold" pitchFamily="34" charset="-120"/>
              </a:rPr>
              <a:t>Driver Empathy Map </a:t>
            </a:r>
            <a:endParaRPr lang="en-US" sz="1950" dirty="0"/>
          </a:p>
        </p:txBody>
      </p:sp>
      <p:sp>
        <p:nvSpPr>
          <p:cNvPr id="9" name="Text 7"/>
          <p:cNvSpPr/>
          <p:nvPr/>
        </p:nvSpPr>
        <p:spPr>
          <a:xfrm>
            <a:off x="7564874" y="2815947"/>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Says:</a:t>
            </a:r>
            <a:r>
              <a:rPr lang="en-US" sz="1550" dirty="0">
                <a:solidFill>
                  <a:srgbClr val="4B4A4A"/>
                </a:solidFill>
                <a:latin typeface="Geist" pitchFamily="34" charset="0"/>
                <a:ea typeface="Geist" pitchFamily="34" charset="-122"/>
                <a:cs typeface="Geist" pitchFamily="34" charset="-120"/>
              </a:rPr>
              <a:t> "This isn't just a job; it's how I put food on the table for my children." "I deserve to earn my living with dignity and respect, like anyone else."</a:t>
            </a:r>
            <a:endParaRPr lang="en-US" sz="1550" dirty="0"/>
          </a:p>
        </p:txBody>
      </p:sp>
      <p:sp>
        <p:nvSpPr>
          <p:cNvPr id="10" name="Text 8"/>
          <p:cNvSpPr/>
          <p:nvPr/>
        </p:nvSpPr>
        <p:spPr>
          <a:xfrm>
            <a:off x="7564874" y="3947160"/>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Thinks:</a:t>
            </a:r>
            <a:r>
              <a:rPr lang="en-US" sz="1550" dirty="0">
                <a:solidFill>
                  <a:srgbClr val="4B4A4A"/>
                </a:solidFill>
                <a:latin typeface="Geist" pitchFamily="34" charset="0"/>
                <a:ea typeface="Geist" pitchFamily="34" charset="-122"/>
                <a:cs typeface="Geist" pitchFamily="34" charset="-120"/>
              </a:rPr>
              <a:t> Will today be enough to cover rent and school fees? Is this passenger going to be abusive or try to shortchange me? I wish there was a clear path to genuine financial stability, not just scraping by.</a:t>
            </a:r>
            <a:endParaRPr lang="en-US" sz="1550" dirty="0"/>
          </a:p>
        </p:txBody>
      </p:sp>
      <p:sp>
        <p:nvSpPr>
          <p:cNvPr id="11" name="Text 9"/>
          <p:cNvSpPr/>
          <p:nvPr/>
        </p:nvSpPr>
        <p:spPr>
          <a:xfrm>
            <a:off x="7564874" y="5078373"/>
            <a:ext cx="6279356" cy="95261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Feels:</a:t>
            </a:r>
            <a:r>
              <a:rPr lang="en-US" sz="1550" dirty="0">
                <a:solidFill>
                  <a:srgbClr val="4B4A4A"/>
                </a:solidFill>
                <a:latin typeface="Geist" pitchFamily="34" charset="0"/>
                <a:ea typeface="Geist" pitchFamily="34" charset="-122"/>
                <a:cs typeface="Geist" pitchFamily="34" charset="-120"/>
              </a:rPr>
              <a:t> Fiercely determined to succeed, often battling a sense of being undervalued or exploited, yet deeply proud of her hard-won independence and the vital role she plays for her family.</a:t>
            </a:r>
            <a:endParaRPr lang="en-US" sz="1550" dirty="0"/>
          </a:p>
        </p:txBody>
      </p:sp>
      <p:sp>
        <p:nvSpPr>
          <p:cNvPr id="12" name="Text 10"/>
          <p:cNvSpPr/>
          <p:nvPr/>
        </p:nvSpPr>
        <p:spPr>
          <a:xfrm>
            <a:off x="7564874" y="6209586"/>
            <a:ext cx="6279356" cy="1270159"/>
          </a:xfrm>
          <a:prstGeom prst="rect">
            <a:avLst/>
          </a:prstGeom>
          <a:noFill/>
          <a:ln/>
        </p:spPr>
        <p:txBody>
          <a:bodyPr wrap="square" lIns="0" tIns="0" rIns="0" bIns="0" rtlCol="0" anchor="t"/>
          <a:lstStyle/>
          <a:p>
            <a:pPr marL="0" indent="0" algn="just">
              <a:lnSpc>
                <a:spcPts val="2500"/>
              </a:lnSpc>
              <a:buNone/>
            </a:pPr>
            <a:r>
              <a:rPr lang="en-US" sz="1550" b="1" dirty="0">
                <a:solidFill>
                  <a:srgbClr val="4B4A4A"/>
                </a:solidFill>
                <a:latin typeface="Geist" pitchFamily="34" charset="0"/>
                <a:ea typeface="Geist" pitchFamily="34" charset="-122"/>
                <a:cs typeface="Geist" pitchFamily="34" charset="-120"/>
              </a:rPr>
              <a:t>Does:</a:t>
            </a:r>
            <a:r>
              <a:rPr lang="en-US" sz="1550" dirty="0">
                <a:solidFill>
                  <a:srgbClr val="4B4A4A"/>
                </a:solidFill>
                <a:latin typeface="Geist" pitchFamily="34" charset="0"/>
                <a:ea typeface="Geist" pitchFamily="34" charset="-122"/>
                <a:cs typeface="Geist" pitchFamily="34" charset="-120"/>
              </a:rPr>
              <a:t> Drives with meticulous caution and adherence to safety protocols, invests time and effort into maintaining her vehicle impeccably, and actively seeks out platforms or opportunities that offer more flexible hours and better earning conditions.</a:t>
            </a:r>
            <a:endParaRPr lang="en-US" sz="1550" dirty="0"/>
          </a:p>
        </p:txBody>
      </p:sp>
      <p:sp>
        <p:nvSpPr>
          <p:cNvPr id="13" name="Rectangle 12">
            <a:extLst>
              <a:ext uri="{FF2B5EF4-FFF2-40B4-BE49-F238E27FC236}">
                <a16:creationId xmlns:a16="http://schemas.microsoft.com/office/drawing/2014/main" id="{0974D570-E7A8-4C99-8EE1-6384F1C3D23F}"/>
              </a:ext>
            </a:extLst>
          </p:cNvPr>
          <p:cNvSpPr/>
          <p:nvPr/>
        </p:nvSpPr>
        <p:spPr>
          <a:xfrm>
            <a:off x="12780085" y="7782163"/>
            <a:ext cx="1731981" cy="350618"/>
          </a:xfrm>
          <a:prstGeom prst="rect">
            <a:avLst/>
          </a:prstGeom>
          <a:solidFill>
            <a:srgbClr val="E0F6ED"/>
          </a:solidFill>
          <a:ln>
            <a:solidFill>
              <a:srgbClr val="E1F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1948</Words>
  <Application>Microsoft Office PowerPoint</Application>
  <PresentationFormat>Custom</PresentationFormat>
  <Paragraphs>161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Geist</vt:lpstr>
      <vt:lpstr>Arial</vt:lpstr>
      <vt:lpstr>Noto Serif SC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Ahana Podder</dc:creator>
  <cp:lastModifiedBy>Ahana Podder</cp:lastModifiedBy>
  <cp:revision>10</cp:revision>
  <dcterms:created xsi:type="dcterms:W3CDTF">2025-11-28T08:51:48Z</dcterms:created>
  <dcterms:modified xsi:type="dcterms:W3CDTF">2025-11-30T13:54:30Z</dcterms:modified>
</cp:coreProperties>
</file>